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Vollkorn"/>
      <p:bold r:id="rId29"/>
      <p:boldItalic r:id="rId30"/>
    </p:embeddedFont>
    <p:embeddedFont>
      <p:font typeface="Vollkorn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5" roundtripDataSignature="AMtx7mh8a6JbOfHBLTMCremTDtgFa1Md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Vollkor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VollkornSemiBold-regular.fntdata"/><Relationship Id="rId30" Type="http://schemas.openxmlformats.org/officeDocument/2006/relationships/font" Target="fonts/Vollkorn-boldItalic.fntdata"/><Relationship Id="rId11" Type="http://schemas.openxmlformats.org/officeDocument/2006/relationships/slide" Target="slides/slide6.xml"/><Relationship Id="rId33" Type="http://schemas.openxmlformats.org/officeDocument/2006/relationships/font" Target="fonts/VollkornSemiBold-italic.fntdata"/><Relationship Id="rId10" Type="http://schemas.openxmlformats.org/officeDocument/2006/relationships/slide" Target="slides/slide5.xml"/><Relationship Id="rId32" Type="http://schemas.openxmlformats.org/officeDocument/2006/relationships/font" Target="fonts/VollkornSemiBold-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VollkornSemiBol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4.jp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39.png"/><Relationship Id="rId6" Type="http://schemas.openxmlformats.org/officeDocument/2006/relationships/image" Target="../media/image32.png"/><Relationship Id="rId7"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38.png"/><Relationship Id="rId6"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42.png"/><Relationship Id="rId6"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181803" y="3818236"/>
            <a:ext cx="13941300" cy="22305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ĐẢNG LÃNH ĐẠO CẢ NƯỚC QUÁ ĐỘ LÊN CHỦ NGHĨA XÃ HỘI </a:t>
            </a:r>
            <a:endParaRPr b="1" i="1"/>
          </a:p>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VÀ TIẾN HÀNH CÔNG CUỘC ĐỔI MỚI</a:t>
            </a:r>
            <a:endParaRPr b="1" i="1"/>
          </a:p>
          <a:p>
            <a:pPr indent="0" lvl="0" marL="0" marR="0" rtl="0" algn="ctr">
              <a:lnSpc>
                <a:spcPct val="140020"/>
              </a:lnSpc>
              <a:spcBef>
                <a:spcPts val="0"/>
              </a:spcBef>
              <a:spcAft>
                <a:spcPts val="0"/>
              </a:spcAft>
              <a:buNone/>
            </a:pPr>
            <a:r>
              <a:rPr b="1" i="1" lang="en-US" sz="3813">
                <a:solidFill>
                  <a:srgbClr val="5F1A1F"/>
                </a:solidFill>
                <a:latin typeface="Vollkorn"/>
                <a:ea typeface="Vollkorn"/>
                <a:cs typeface="Vollkorn"/>
                <a:sym typeface="Vollkorn"/>
              </a:rPr>
              <a:t>(TỪ 1975 ĐẾN NAY)</a:t>
            </a:r>
            <a:endParaRPr b="1"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96190"/>
            <a:ext cx="12966300" cy="92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E9E3D0"/>
                </a:solidFill>
                <a:latin typeface="Vollkorn"/>
                <a:ea typeface="Vollkorn"/>
                <a:cs typeface="Vollkorn"/>
                <a:sym typeface="Vollkorn"/>
              </a:rPr>
              <a:t>Chương 3</a:t>
            </a:r>
            <a:endParaRPr i="1"/>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82" name="Shape 282"/>
        <p:cNvGrpSpPr/>
        <p:nvPr/>
      </p:nvGrpSpPr>
      <p:grpSpPr>
        <a:xfrm>
          <a:off x="0" y="0"/>
          <a:ext cx="0" cy="0"/>
          <a:chOff x="0" y="0"/>
          <a:chExt cx="0" cy="0"/>
        </a:xfrm>
      </p:grpSpPr>
      <p:sp>
        <p:nvSpPr>
          <p:cNvPr id="283" name="Google Shape;283;p1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4" name="Google Shape;284;p1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5" name="Google Shape;285;p10"/>
          <p:cNvGrpSpPr/>
          <p:nvPr/>
        </p:nvGrpSpPr>
        <p:grpSpPr>
          <a:xfrm>
            <a:off x="14359408" y="1884065"/>
            <a:ext cx="3294982" cy="1322396"/>
            <a:chOff x="0" y="0"/>
            <a:chExt cx="4393309" cy="1763195"/>
          </a:xfrm>
        </p:grpSpPr>
        <p:sp>
          <p:nvSpPr>
            <p:cNvPr id="286" name="Google Shape;286;p10"/>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7" name="Google Shape;287;p10"/>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288" name="Google Shape;288;p10"/>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289" name="Google Shape;289;p10"/>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90" name="Google Shape;290;p10"/>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grpSp>
        <p:nvGrpSpPr>
          <p:cNvPr id="291" name="Google Shape;291;p10"/>
          <p:cNvGrpSpPr/>
          <p:nvPr/>
        </p:nvGrpSpPr>
        <p:grpSpPr>
          <a:xfrm>
            <a:off x="7504433" y="1993386"/>
            <a:ext cx="3279135" cy="2186090"/>
            <a:chOff x="0" y="0"/>
            <a:chExt cx="4372179" cy="2914786"/>
          </a:xfrm>
        </p:grpSpPr>
        <p:sp>
          <p:nvSpPr>
            <p:cNvPr id="292" name="Google Shape;292;p10"/>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3" name="Google Shape;293;p10"/>
            <p:cNvSpPr txBox="1"/>
            <p:nvPr/>
          </p:nvSpPr>
          <p:spPr>
            <a:xfrm>
              <a:off x="445211" y="691718"/>
              <a:ext cx="3481800" cy="1727700"/>
            </a:xfrm>
            <a:prstGeom prst="rect">
              <a:avLst/>
            </a:prstGeom>
            <a:noFill/>
            <a:ln>
              <a:noFill/>
            </a:ln>
          </p:spPr>
          <p:txBody>
            <a:bodyPr anchorCtr="0" anchor="t" bIns="0" lIns="0" spcFirstLastPara="1" rIns="0" wrap="square" tIns="0">
              <a:spAutoFit/>
            </a:bodyPr>
            <a:lstStyle/>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Nhiệm vụ then chốt </a:t>
              </a:r>
              <a:endParaRPr i="1"/>
            </a:p>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thứ hai là phát huy </a:t>
              </a:r>
              <a:endParaRPr i="1"/>
            </a:p>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sức mạnh toàn dân tộc</a:t>
              </a:r>
              <a:endParaRPr i="1"/>
            </a:p>
          </p:txBody>
        </p:sp>
      </p:grpSp>
      <p:grpSp>
        <p:nvGrpSpPr>
          <p:cNvPr id="294" name="Google Shape;294;p10"/>
          <p:cNvGrpSpPr/>
          <p:nvPr/>
        </p:nvGrpSpPr>
        <p:grpSpPr>
          <a:xfrm>
            <a:off x="7600950" y="4822331"/>
            <a:ext cx="3086100" cy="3929414"/>
            <a:chOff x="0" y="-60325"/>
            <a:chExt cx="812800" cy="1034907"/>
          </a:xfrm>
        </p:grpSpPr>
        <p:sp>
          <p:nvSpPr>
            <p:cNvPr id="295" name="Google Shape;295;p10"/>
            <p:cNvSpPr/>
            <p:nvPr/>
          </p:nvSpPr>
          <p:spPr>
            <a:xfrm>
              <a:off x="0" y="0"/>
              <a:ext cx="812800" cy="974582"/>
            </a:xfrm>
            <a:custGeom>
              <a:rect b="b" l="l" r="r" t="t"/>
              <a:pathLst>
                <a:path extrusionOk="0" h="974582" w="812800">
                  <a:moveTo>
                    <a:pt x="0" y="50800"/>
                  </a:moveTo>
                  <a:lnTo>
                    <a:pt x="406400" y="0"/>
                  </a:lnTo>
                  <a:lnTo>
                    <a:pt x="812800" y="50800"/>
                  </a:lnTo>
                  <a:lnTo>
                    <a:pt x="812800" y="923782"/>
                  </a:lnTo>
                  <a:lnTo>
                    <a:pt x="406400" y="974582"/>
                  </a:lnTo>
                  <a:lnTo>
                    <a:pt x="0" y="923782"/>
                  </a:lnTo>
                  <a:lnTo>
                    <a:pt x="0" y="50800"/>
                  </a:ln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6" name="Google Shape;296;p10"/>
            <p:cNvSpPr txBox="1"/>
            <p:nvPr/>
          </p:nvSpPr>
          <p:spPr>
            <a:xfrm>
              <a:off x="0" y="-60325"/>
              <a:ext cx="812800" cy="1009507"/>
            </a:xfrm>
            <a:prstGeom prst="rect">
              <a:avLst/>
            </a:prstGeom>
            <a:noFill/>
            <a:ln>
              <a:noFill/>
            </a:ln>
          </p:spPr>
          <p:txBody>
            <a:bodyPr anchorCtr="0" anchor="ctr" bIns="50800" lIns="50800" spcFirstLastPara="1" rIns="50800" wrap="square" tIns="50800">
              <a:noAutofit/>
            </a:bodyPr>
            <a:lstStyle/>
            <a:p>
              <a:pPr indent="0" lvl="0" marL="0" marR="0" rtl="0" algn="ctr">
                <a:lnSpc>
                  <a:spcPct val="139977"/>
                </a:lnSpc>
                <a:spcBef>
                  <a:spcPts val="0"/>
                </a:spcBef>
                <a:spcAft>
                  <a:spcPts val="0"/>
                </a:spcAft>
                <a:buNone/>
              </a:pPr>
              <a:r>
                <a:rPr b="1" i="1" lang="en-US" sz="4500">
                  <a:solidFill>
                    <a:srgbClr val="000000"/>
                  </a:solidFill>
                  <a:latin typeface="Vollkorn"/>
                  <a:ea typeface="Vollkorn"/>
                  <a:cs typeface="Vollkorn"/>
                  <a:sym typeface="Vollkorn"/>
                </a:rPr>
                <a:t>Chủ trương đoàn kết dân tộc</a:t>
              </a:r>
              <a:endParaRPr i="1"/>
            </a:p>
          </p:txBody>
        </p:sp>
      </p:grpSp>
      <p:grpSp>
        <p:nvGrpSpPr>
          <p:cNvPr id="297" name="Google Shape;297;p10"/>
          <p:cNvGrpSpPr/>
          <p:nvPr/>
        </p:nvGrpSpPr>
        <p:grpSpPr>
          <a:xfrm>
            <a:off x="675188" y="4789149"/>
            <a:ext cx="6557429" cy="1747106"/>
            <a:chOff x="0" y="-66675"/>
            <a:chExt cx="1727060" cy="460143"/>
          </a:xfrm>
        </p:grpSpPr>
        <p:sp>
          <p:nvSpPr>
            <p:cNvPr id="298" name="Google Shape;298;p10"/>
            <p:cNvSpPr/>
            <p:nvPr/>
          </p:nvSpPr>
          <p:spPr>
            <a:xfrm>
              <a:off x="0" y="0"/>
              <a:ext cx="1727060" cy="393468"/>
            </a:xfrm>
            <a:custGeom>
              <a:rect b="b" l="l" r="r" t="t"/>
              <a:pathLst>
                <a:path extrusionOk="0" h="393468" w="1727060">
                  <a:moveTo>
                    <a:pt x="60212" y="0"/>
                  </a:moveTo>
                  <a:lnTo>
                    <a:pt x="1666847" y="0"/>
                  </a:lnTo>
                  <a:cubicBezTo>
                    <a:pt x="1682816" y="0"/>
                    <a:pt x="1698132" y="6344"/>
                    <a:pt x="1709424" y="17636"/>
                  </a:cubicBezTo>
                  <a:cubicBezTo>
                    <a:pt x="1720716" y="28928"/>
                    <a:pt x="1727060" y="44243"/>
                    <a:pt x="1727060" y="60212"/>
                  </a:cubicBezTo>
                  <a:lnTo>
                    <a:pt x="1727060" y="333256"/>
                  </a:lnTo>
                  <a:cubicBezTo>
                    <a:pt x="1727060" y="349225"/>
                    <a:pt x="1720716" y="364540"/>
                    <a:pt x="1709424" y="375832"/>
                  </a:cubicBezTo>
                  <a:cubicBezTo>
                    <a:pt x="1698132" y="387124"/>
                    <a:pt x="1682816" y="393468"/>
                    <a:pt x="1666847" y="393468"/>
                  </a:cubicBezTo>
                  <a:lnTo>
                    <a:pt x="60212" y="393468"/>
                  </a:lnTo>
                  <a:cubicBezTo>
                    <a:pt x="44243" y="393468"/>
                    <a:pt x="28928" y="387124"/>
                    <a:pt x="17636" y="375832"/>
                  </a:cubicBezTo>
                  <a:cubicBezTo>
                    <a:pt x="6344" y="364540"/>
                    <a:pt x="0" y="349225"/>
                    <a:pt x="0" y="333256"/>
                  </a:cubicBezTo>
                  <a:lnTo>
                    <a:pt x="0" y="60212"/>
                  </a:lnTo>
                  <a:cubicBezTo>
                    <a:pt x="0" y="44243"/>
                    <a:pt x="6344" y="28928"/>
                    <a:pt x="17636" y="17636"/>
                  </a:cubicBezTo>
                  <a:cubicBezTo>
                    <a:pt x="28928" y="6344"/>
                    <a:pt x="44243" y="0"/>
                    <a:pt x="60212" y="0"/>
                  </a:cubicBezTo>
                  <a:close/>
                </a:path>
              </a:pathLst>
            </a:custGeom>
            <a:solidFill>
              <a:srgbClr val="85FF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9" name="Google Shape;299;p10"/>
            <p:cNvSpPr txBox="1"/>
            <p:nvPr/>
          </p:nvSpPr>
          <p:spPr>
            <a:xfrm>
              <a:off x="0" y="-66675"/>
              <a:ext cx="1727060" cy="46014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Độc lập dân tộc và </a:t>
              </a:r>
              <a:endParaRPr i="1"/>
            </a:p>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chủ nghĩa xã hội</a:t>
              </a:r>
              <a:endParaRPr i="1"/>
            </a:p>
          </p:txBody>
        </p:sp>
      </p:grpSp>
      <p:sp>
        <p:nvSpPr>
          <p:cNvPr id="300" name="Google Shape;300;p10"/>
          <p:cNvSpPr txBox="1"/>
          <p:nvPr/>
        </p:nvSpPr>
        <p:spPr>
          <a:xfrm>
            <a:off x="1942056" y="4189001"/>
            <a:ext cx="4023600" cy="602700"/>
          </a:xfrm>
          <a:prstGeom prst="rect">
            <a:avLst/>
          </a:prstGeom>
          <a:noFill/>
          <a:ln>
            <a:noFill/>
          </a:ln>
        </p:spPr>
        <p:txBody>
          <a:bodyPr anchorCtr="0" anchor="t" bIns="0" lIns="0" spcFirstLastPara="1" rIns="0" wrap="square" tIns="0">
            <a:spAutoFit/>
          </a:bodyPr>
          <a:lstStyle/>
          <a:p>
            <a:pPr indent="0" lvl="0" marL="0" marR="0" rtl="0" algn="ctr">
              <a:lnSpc>
                <a:spcPct val="118003"/>
              </a:lnSpc>
              <a:spcBef>
                <a:spcPts val="0"/>
              </a:spcBef>
              <a:spcAft>
                <a:spcPts val="0"/>
              </a:spcAft>
              <a:buNone/>
            </a:pPr>
            <a:r>
              <a:rPr i="1" lang="en-US" sz="3916">
                <a:solidFill>
                  <a:srgbClr val="FFFFFF"/>
                </a:solidFill>
                <a:latin typeface="Vollkorn"/>
                <a:ea typeface="Vollkorn"/>
                <a:cs typeface="Vollkorn"/>
                <a:sym typeface="Vollkorn"/>
              </a:rPr>
              <a:t>Điểm tương đồng</a:t>
            </a:r>
            <a:endParaRPr i="1"/>
          </a:p>
        </p:txBody>
      </p:sp>
      <p:grpSp>
        <p:nvGrpSpPr>
          <p:cNvPr id="301" name="Google Shape;301;p10"/>
          <p:cNvGrpSpPr/>
          <p:nvPr/>
        </p:nvGrpSpPr>
        <p:grpSpPr>
          <a:xfrm>
            <a:off x="675188" y="7007666"/>
            <a:ext cx="6557429" cy="1747106"/>
            <a:chOff x="0" y="-66675"/>
            <a:chExt cx="1727060" cy="460143"/>
          </a:xfrm>
        </p:grpSpPr>
        <p:sp>
          <p:nvSpPr>
            <p:cNvPr id="302" name="Google Shape;302;p10"/>
            <p:cNvSpPr/>
            <p:nvPr/>
          </p:nvSpPr>
          <p:spPr>
            <a:xfrm>
              <a:off x="0" y="0"/>
              <a:ext cx="1727060" cy="393468"/>
            </a:xfrm>
            <a:custGeom>
              <a:rect b="b" l="l" r="r" t="t"/>
              <a:pathLst>
                <a:path extrusionOk="0" h="393468" w="1727060">
                  <a:moveTo>
                    <a:pt x="60212" y="0"/>
                  </a:moveTo>
                  <a:lnTo>
                    <a:pt x="1666847" y="0"/>
                  </a:lnTo>
                  <a:cubicBezTo>
                    <a:pt x="1682816" y="0"/>
                    <a:pt x="1698132" y="6344"/>
                    <a:pt x="1709424" y="17636"/>
                  </a:cubicBezTo>
                  <a:cubicBezTo>
                    <a:pt x="1720716" y="28928"/>
                    <a:pt x="1727060" y="44243"/>
                    <a:pt x="1727060" y="60212"/>
                  </a:cubicBezTo>
                  <a:lnTo>
                    <a:pt x="1727060" y="333256"/>
                  </a:lnTo>
                  <a:cubicBezTo>
                    <a:pt x="1727060" y="349225"/>
                    <a:pt x="1720716" y="364540"/>
                    <a:pt x="1709424" y="375832"/>
                  </a:cubicBezTo>
                  <a:cubicBezTo>
                    <a:pt x="1698132" y="387124"/>
                    <a:pt x="1682816" y="393468"/>
                    <a:pt x="1666847" y="393468"/>
                  </a:cubicBezTo>
                  <a:lnTo>
                    <a:pt x="60212" y="393468"/>
                  </a:lnTo>
                  <a:cubicBezTo>
                    <a:pt x="44243" y="393468"/>
                    <a:pt x="28928" y="387124"/>
                    <a:pt x="17636" y="375832"/>
                  </a:cubicBezTo>
                  <a:cubicBezTo>
                    <a:pt x="6344" y="364540"/>
                    <a:pt x="0" y="349225"/>
                    <a:pt x="0" y="333256"/>
                  </a:cubicBezTo>
                  <a:lnTo>
                    <a:pt x="0" y="60212"/>
                  </a:lnTo>
                  <a:cubicBezTo>
                    <a:pt x="0" y="44243"/>
                    <a:pt x="6344" y="28928"/>
                    <a:pt x="17636" y="17636"/>
                  </a:cubicBezTo>
                  <a:cubicBezTo>
                    <a:pt x="28928" y="6344"/>
                    <a:pt x="44243" y="0"/>
                    <a:pt x="60212" y="0"/>
                  </a:cubicBezTo>
                  <a:close/>
                </a:path>
              </a:pathLst>
            </a:custGeom>
            <a:solidFill>
              <a:srgbClr val="85FF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3" name="Google Shape;303;p10"/>
            <p:cNvSpPr txBox="1"/>
            <p:nvPr/>
          </p:nvSpPr>
          <p:spPr>
            <a:xfrm>
              <a:off x="0" y="-66675"/>
              <a:ext cx="1727060" cy="46014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Dân giàu, nước mạnh, dân chủ,</a:t>
              </a:r>
              <a:endParaRPr i="1"/>
            </a:p>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 công bằng và văn minh</a:t>
              </a:r>
              <a:endParaRPr i="1"/>
            </a:p>
          </p:txBody>
        </p:sp>
      </p:grpSp>
      <p:grpSp>
        <p:nvGrpSpPr>
          <p:cNvPr id="304" name="Google Shape;304;p10"/>
          <p:cNvGrpSpPr/>
          <p:nvPr/>
        </p:nvGrpSpPr>
        <p:grpSpPr>
          <a:xfrm>
            <a:off x="11055383" y="4839564"/>
            <a:ext cx="6557429" cy="1747106"/>
            <a:chOff x="0" y="-66675"/>
            <a:chExt cx="1727060" cy="460143"/>
          </a:xfrm>
        </p:grpSpPr>
        <p:sp>
          <p:nvSpPr>
            <p:cNvPr id="305" name="Google Shape;305;p10"/>
            <p:cNvSpPr/>
            <p:nvPr/>
          </p:nvSpPr>
          <p:spPr>
            <a:xfrm>
              <a:off x="0" y="0"/>
              <a:ext cx="1727060" cy="393468"/>
            </a:xfrm>
            <a:custGeom>
              <a:rect b="b" l="l" r="r" t="t"/>
              <a:pathLst>
                <a:path extrusionOk="0" h="393468" w="1727060">
                  <a:moveTo>
                    <a:pt x="60212" y="0"/>
                  </a:moveTo>
                  <a:lnTo>
                    <a:pt x="1666847" y="0"/>
                  </a:lnTo>
                  <a:cubicBezTo>
                    <a:pt x="1682816" y="0"/>
                    <a:pt x="1698132" y="6344"/>
                    <a:pt x="1709424" y="17636"/>
                  </a:cubicBezTo>
                  <a:cubicBezTo>
                    <a:pt x="1720716" y="28928"/>
                    <a:pt x="1727060" y="44243"/>
                    <a:pt x="1727060" y="60212"/>
                  </a:cubicBezTo>
                  <a:lnTo>
                    <a:pt x="1727060" y="333256"/>
                  </a:lnTo>
                  <a:cubicBezTo>
                    <a:pt x="1727060" y="349225"/>
                    <a:pt x="1720716" y="364540"/>
                    <a:pt x="1709424" y="375832"/>
                  </a:cubicBezTo>
                  <a:cubicBezTo>
                    <a:pt x="1698132" y="387124"/>
                    <a:pt x="1682816" y="393468"/>
                    <a:pt x="1666847" y="393468"/>
                  </a:cubicBezTo>
                  <a:lnTo>
                    <a:pt x="60212" y="393468"/>
                  </a:lnTo>
                  <a:cubicBezTo>
                    <a:pt x="44243" y="393468"/>
                    <a:pt x="28928" y="387124"/>
                    <a:pt x="17636" y="375832"/>
                  </a:cubicBezTo>
                  <a:cubicBezTo>
                    <a:pt x="6344" y="364540"/>
                    <a:pt x="0" y="349225"/>
                    <a:pt x="0" y="333256"/>
                  </a:cubicBezTo>
                  <a:lnTo>
                    <a:pt x="0" y="60212"/>
                  </a:lnTo>
                  <a:cubicBezTo>
                    <a:pt x="0" y="44243"/>
                    <a:pt x="6344" y="28928"/>
                    <a:pt x="17636" y="17636"/>
                  </a:cubicBezTo>
                  <a:cubicBezTo>
                    <a:pt x="28928" y="6344"/>
                    <a:pt x="44243" y="0"/>
                    <a:pt x="60212" y="0"/>
                  </a:cubicBezTo>
                  <a:close/>
                </a:path>
              </a:pathLst>
            </a:custGeom>
            <a:solidFill>
              <a:srgbClr val="85FF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6" name="Google Shape;306;p10"/>
            <p:cNvSpPr txBox="1"/>
            <p:nvPr/>
          </p:nvSpPr>
          <p:spPr>
            <a:xfrm>
              <a:off x="0" y="-66675"/>
              <a:ext cx="1727060" cy="460143"/>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Xóa bỏ mặc cảm, </a:t>
              </a:r>
              <a:endParaRPr i="1"/>
            </a:p>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định kiến quá khứ</a:t>
              </a:r>
              <a:endParaRPr i="1"/>
            </a:p>
          </p:txBody>
        </p:sp>
      </p:grpSp>
      <p:sp>
        <p:nvSpPr>
          <p:cNvPr id="307" name="Google Shape;307;p10"/>
          <p:cNvSpPr txBox="1"/>
          <p:nvPr/>
        </p:nvSpPr>
        <p:spPr>
          <a:xfrm>
            <a:off x="12322251" y="4239416"/>
            <a:ext cx="4023600" cy="602700"/>
          </a:xfrm>
          <a:prstGeom prst="rect">
            <a:avLst/>
          </a:prstGeom>
          <a:noFill/>
          <a:ln>
            <a:noFill/>
          </a:ln>
        </p:spPr>
        <p:txBody>
          <a:bodyPr anchorCtr="0" anchor="t" bIns="0" lIns="0" spcFirstLastPara="1" rIns="0" wrap="square" tIns="0">
            <a:spAutoFit/>
          </a:bodyPr>
          <a:lstStyle/>
          <a:p>
            <a:pPr indent="0" lvl="0" marL="0" marR="0" rtl="0" algn="ctr">
              <a:lnSpc>
                <a:spcPct val="118003"/>
              </a:lnSpc>
              <a:spcBef>
                <a:spcPts val="0"/>
              </a:spcBef>
              <a:spcAft>
                <a:spcPts val="0"/>
              </a:spcAft>
              <a:buNone/>
            </a:pPr>
            <a:r>
              <a:rPr i="1" lang="en-US" sz="3916">
                <a:solidFill>
                  <a:srgbClr val="FFFFFF"/>
                </a:solidFill>
                <a:latin typeface="Vollkorn"/>
                <a:ea typeface="Vollkorn"/>
                <a:cs typeface="Vollkorn"/>
                <a:sym typeface="Vollkorn"/>
              </a:rPr>
              <a:t>Điểm mới</a:t>
            </a:r>
            <a:endParaRPr i="1"/>
          </a:p>
        </p:txBody>
      </p:sp>
      <p:grpSp>
        <p:nvGrpSpPr>
          <p:cNvPr id="308" name="Google Shape;308;p10"/>
          <p:cNvGrpSpPr/>
          <p:nvPr/>
        </p:nvGrpSpPr>
        <p:grpSpPr>
          <a:xfrm>
            <a:off x="11055383" y="7094247"/>
            <a:ext cx="6557429" cy="1581248"/>
            <a:chOff x="0" y="-57150"/>
            <a:chExt cx="1727060" cy="416461"/>
          </a:xfrm>
        </p:grpSpPr>
        <p:sp>
          <p:nvSpPr>
            <p:cNvPr id="309" name="Google Shape;309;p10"/>
            <p:cNvSpPr/>
            <p:nvPr/>
          </p:nvSpPr>
          <p:spPr>
            <a:xfrm>
              <a:off x="0" y="0"/>
              <a:ext cx="1727060" cy="359311"/>
            </a:xfrm>
            <a:custGeom>
              <a:rect b="b" l="l" r="r" t="t"/>
              <a:pathLst>
                <a:path extrusionOk="0" h="359311" w="1727060">
                  <a:moveTo>
                    <a:pt x="60212" y="0"/>
                  </a:moveTo>
                  <a:lnTo>
                    <a:pt x="1666847" y="0"/>
                  </a:lnTo>
                  <a:cubicBezTo>
                    <a:pt x="1682816" y="0"/>
                    <a:pt x="1698132" y="6344"/>
                    <a:pt x="1709424" y="17636"/>
                  </a:cubicBezTo>
                  <a:cubicBezTo>
                    <a:pt x="1720716" y="28928"/>
                    <a:pt x="1727060" y="44243"/>
                    <a:pt x="1727060" y="60212"/>
                  </a:cubicBezTo>
                  <a:lnTo>
                    <a:pt x="1727060" y="299098"/>
                  </a:lnTo>
                  <a:cubicBezTo>
                    <a:pt x="1727060" y="315068"/>
                    <a:pt x="1720716" y="330383"/>
                    <a:pt x="1709424" y="341675"/>
                  </a:cubicBezTo>
                  <a:cubicBezTo>
                    <a:pt x="1698132" y="352967"/>
                    <a:pt x="1682816" y="359311"/>
                    <a:pt x="1666847" y="359311"/>
                  </a:cubicBezTo>
                  <a:lnTo>
                    <a:pt x="60212" y="359311"/>
                  </a:lnTo>
                  <a:cubicBezTo>
                    <a:pt x="44243" y="359311"/>
                    <a:pt x="28928" y="352967"/>
                    <a:pt x="17636" y="341675"/>
                  </a:cubicBezTo>
                  <a:cubicBezTo>
                    <a:pt x="6344" y="330383"/>
                    <a:pt x="0" y="315068"/>
                    <a:pt x="0" y="299098"/>
                  </a:cubicBezTo>
                  <a:lnTo>
                    <a:pt x="0" y="60212"/>
                  </a:lnTo>
                  <a:cubicBezTo>
                    <a:pt x="0" y="44243"/>
                    <a:pt x="6344" y="28928"/>
                    <a:pt x="17636" y="17636"/>
                  </a:cubicBezTo>
                  <a:cubicBezTo>
                    <a:pt x="28928" y="6344"/>
                    <a:pt x="44243" y="0"/>
                    <a:pt x="60212" y="0"/>
                  </a:cubicBezTo>
                  <a:close/>
                </a:path>
              </a:pathLst>
            </a:custGeom>
            <a:solidFill>
              <a:srgbClr val="85FF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0" name="Google Shape;310;p10"/>
            <p:cNvSpPr txBox="1"/>
            <p:nvPr/>
          </p:nvSpPr>
          <p:spPr>
            <a:xfrm>
              <a:off x="0" y="-57150"/>
              <a:ext cx="1727060" cy="41646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200">
                  <a:solidFill>
                    <a:srgbClr val="000000"/>
                  </a:solidFill>
                  <a:latin typeface="Vollkorn"/>
                  <a:ea typeface="Vollkorn"/>
                  <a:cs typeface="Vollkorn"/>
                  <a:sym typeface="Vollkorn"/>
                </a:rPr>
                <a:t>Tôn trọng ý kiến khác nhau </a:t>
              </a:r>
              <a:endParaRPr i="1"/>
            </a:p>
            <a:p>
              <a:pPr indent="0" lvl="0" marL="0" marR="0" rtl="0" algn="ctr">
                <a:lnSpc>
                  <a:spcPct val="140000"/>
                </a:lnSpc>
                <a:spcBef>
                  <a:spcPts val="0"/>
                </a:spcBef>
                <a:spcAft>
                  <a:spcPts val="0"/>
                </a:spcAft>
                <a:buNone/>
              </a:pPr>
              <a:r>
                <a:rPr i="1" lang="en-US" sz="3200">
                  <a:solidFill>
                    <a:srgbClr val="000000"/>
                  </a:solidFill>
                  <a:latin typeface="Vollkorn"/>
                  <a:ea typeface="Vollkorn"/>
                  <a:cs typeface="Vollkorn"/>
                  <a:sym typeface="Vollkorn"/>
                </a:rPr>
                <a:t>nhưng không trái với lợi ích chung</a:t>
              </a:r>
              <a:endParaRPr i="1"/>
            </a:p>
          </p:txBody>
        </p:sp>
      </p:gr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14" name="Shape 314"/>
        <p:cNvGrpSpPr/>
        <p:nvPr/>
      </p:nvGrpSpPr>
      <p:grpSpPr>
        <a:xfrm>
          <a:off x="0" y="0"/>
          <a:ext cx="0" cy="0"/>
          <a:chOff x="0" y="0"/>
          <a:chExt cx="0" cy="0"/>
        </a:xfrm>
      </p:grpSpPr>
      <p:sp>
        <p:nvSpPr>
          <p:cNvPr id="315" name="Google Shape;315;p1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7" name="Google Shape;317;p11"/>
          <p:cNvGrpSpPr/>
          <p:nvPr/>
        </p:nvGrpSpPr>
        <p:grpSpPr>
          <a:xfrm>
            <a:off x="519972" y="1872000"/>
            <a:ext cx="3294990" cy="1322396"/>
            <a:chOff x="0" y="0"/>
            <a:chExt cx="4393320" cy="1763195"/>
          </a:xfrm>
        </p:grpSpPr>
        <p:sp>
          <p:nvSpPr>
            <p:cNvPr id="318" name="Google Shape;318;p11"/>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9" name="Google Shape;319;p11"/>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320" name="Google Shape;320;p11"/>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321" name="Google Shape;321;p11"/>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322" name="Google Shape;322;p11"/>
          <p:cNvSpPr txBox="1"/>
          <p:nvPr/>
        </p:nvSpPr>
        <p:spPr>
          <a:xfrm>
            <a:off x="851832" y="3242021"/>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grpSp>
        <p:nvGrpSpPr>
          <p:cNvPr id="323" name="Google Shape;323;p11"/>
          <p:cNvGrpSpPr/>
          <p:nvPr/>
        </p:nvGrpSpPr>
        <p:grpSpPr>
          <a:xfrm>
            <a:off x="403074" y="5218697"/>
            <a:ext cx="3337330" cy="2224886"/>
            <a:chOff x="0" y="0"/>
            <a:chExt cx="4449773" cy="2966515"/>
          </a:xfrm>
        </p:grpSpPr>
        <p:sp>
          <p:nvSpPr>
            <p:cNvPr id="324" name="Google Shape;324;p11"/>
            <p:cNvSpPr/>
            <p:nvPr/>
          </p:nvSpPr>
          <p:spPr>
            <a:xfrm>
              <a:off x="0" y="0"/>
              <a:ext cx="4449773" cy="2966515"/>
            </a:xfrm>
            <a:custGeom>
              <a:rect b="b" l="l" r="r" t="t"/>
              <a:pathLst>
                <a:path extrusionOk="0" h="2966515" w="4449773">
                  <a:moveTo>
                    <a:pt x="0" y="0"/>
                  </a:moveTo>
                  <a:lnTo>
                    <a:pt x="4449773" y="0"/>
                  </a:lnTo>
                  <a:lnTo>
                    <a:pt x="4449773" y="2966515"/>
                  </a:lnTo>
                  <a:lnTo>
                    <a:pt x="0" y="29665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5" name="Google Shape;325;p11"/>
            <p:cNvSpPr txBox="1"/>
            <p:nvPr/>
          </p:nvSpPr>
          <p:spPr>
            <a:xfrm>
              <a:off x="424739" y="795162"/>
              <a:ext cx="3544200" cy="15591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Nhiệm vụ then chốt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thứ ba là đẩy mạnh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toàn diện công cuộc đổi mới</a:t>
              </a:r>
              <a:endParaRPr i="1"/>
            </a:p>
          </p:txBody>
        </p:sp>
      </p:grpSp>
      <p:cxnSp>
        <p:nvCxnSpPr>
          <p:cNvPr id="326" name="Google Shape;326;p11"/>
          <p:cNvCxnSpPr/>
          <p:nvPr/>
        </p:nvCxnSpPr>
        <p:spPr>
          <a:xfrm rot="10800000">
            <a:off x="8522982" y="7601477"/>
            <a:ext cx="3439079" cy="1392032"/>
          </a:xfrm>
          <a:prstGeom prst="straightConnector1">
            <a:avLst/>
          </a:prstGeom>
          <a:noFill/>
          <a:ln cap="flat" cmpd="sng" w="19050">
            <a:solidFill>
              <a:srgbClr val="FFFF00"/>
            </a:solidFill>
            <a:prstDash val="solid"/>
            <a:round/>
            <a:headEnd len="lg" w="lg" type="oval"/>
            <a:tailEnd len="lg" w="lg" type="oval"/>
          </a:ln>
        </p:spPr>
      </p:cxnSp>
      <p:cxnSp>
        <p:nvCxnSpPr>
          <p:cNvPr id="327" name="Google Shape;327;p11"/>
          <p:cNvCxnSpPr/>
          <p:nvPr/>
        </p:nvCxnSpPr>
        <p:spPr>
          <a:xfrm rot="10800000">
            <a:off x="8519629" y="6382786"/>
            <a:ext cx="3445785" cy="0"/>
          </a:xfrm>
          <a:prstGeom prst="straightConnector1">
            <a:avLst/>
          </a:prstGeom>
          <a:noFill/>
          <a:ln cap="flat" cmpd="sng" w="19050">
            <a:solidFill>
              <a:srgbClr val="FFFF00"/>
            </a:solidFill>
            <a:prstDash val="solid"/>
            <a:round/>
            <a:headEnd len="lg" w="lg" type="oval"/>
            <a:tailEnd len="lg" w="lg" type="oval"/>
          </a:ln>
        </p:spPr>
      </p:cxnSp>
      <p:cxnSp>
        <p:nvCxnSpPr>
          <p:cNvPr id="328" name="Google Shape;328;p11"/>
          <p:cNvCxnSpPr/>
          <p:nvPr/>
        </p:nvCxnSpPr>
        <p:spPr>
          <a:xfrm flipH="1">
            <a:off x="8521942" y="3770816"/>
            <a:ext cx="3439303" cy="921559"/>
          </a:xfrm>
          <a:prstGeom prst="straightConnector1">
            <a:avLst/>
          </a:prstGeom>
          <a:noFill/>
          <a:ln cap="flat" cmpd="sng" w="19050">
            <a:solidFill>
              <a:srgbClr val="FFFF00"/>
            </a:solidFill>
            <a:prstDash val="solid"/>
            <a:round/>
            <a:headEnd len="lg" w="lg" type="oval"/>
            <a:tailEnd len="lg" w="lg" type="oval"/>
          </a:ln>
        </p:spPr>
      </p:cxnSp>
      <p:sp>
        <p:nvSpPr>
          <p:cNvPr id="329" name="Google Shape;329;p11"/>
          <p:cNvSpPr/>
          <p:nvPr/>
        </p:nvSpPr>
        <p:spPr>
          <a:xfrm>
            <a:off x="12391487" y="3194396"/>
            <a:ext cx="5054805" cy="1022432"/>
          </a:xfrm>
          <a:custGeom>
            <a:rect b="b" l="l" r="r" t="t"/>
            <a:pathLst>
              <a:path extrusionOk="0" h="1005301" w="4970114">
                <a:moveTo>
                  <a:pt x="4845653" y="1005300"/>
                </a:moveTo>
                <a:lnTo>
                  <a:pt x="124460" y="1005300"/>
                </a:lnTo>
                <a:cubicBezTo>
                  <a:pt x="55880" y="1005300"/>
                  <a:pt x="0" y="949420"/>
                  <a:pt x="0" y="880840"/>
                </a:cubicBezTo>
                <a:lnTo>
                  <a:pt x="0" y="124460"/>
                </a:lnTo>
                <a:cubicBezTo>
                  <a:pt x="0" y="55880"/>
                  <a:pt x="55880" y="0"/>
                  <a:pt x="124460" y="0"/>
                </a:cubicBezTo>
                <a:lnTo>
                  <a:pt x="4845654" y="0"/>
                </a:lnTo>
                <a:cubicBezTo>
                  <a:pt x="4914234" y="0"/>
                  <a:pt x="4970114" y="55880"/>
                  <a:pt x="4970114" y="124460"/>
                </a:cubicBezTo>
                <a:lnTo>
                  <a:pt x="4970114" y="880841"/>
                </a:lnTo>
                <a:cubicBezTo>
                  <a:pt x="4970114" y="949420"/>
                  <a:pt x="4914234" y="1005301"/>
                  <a:pt x="4845654" y="1005301"/>
                </a:cubicBezTo>
                <a:close/>
              </a:path>
            </a:pathLst>
          </a:custGeom>
          <a:solidFill>
            <a:srgbClr val="FFFE1F">
              <a:alpha val="5176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1"/>
          <p:cNvSpPr/>
          <p:nvPr/>
        </p:nvSpPr>
        <p:spPr>
          <a:xfrm>
            <a:off x="12391487" y="5853983"/>
            <a:ext cx="5054805" cy="1022432"/>
          </a:xfrm>
          <a:custGeom>
            <a:rect b="b" l="l" r="r" t="t"/>
            <a:pathLst>
              <a:path extrusionOk="0" h="1005301" w="4970114">
                <a:moveTo>
                  <a:pt x="4845653" y="1005300"/>
                </a:moveTo>
                <a:lnTo>
                  <a:pt x="124460" y="1005300"/>
                </a:lnTo>
                <a:cubicBezTo>
                  <a:pt x="55880" y="1005300"/>
                  <a:pt x="0" y="949420"/>
                  <a:pt x="0" y="880840"/>
                </a:cubicBezTo>
                <a:lnTo>
                  <a:pt x="0" y="124460"/>
                </a:lnTo>
                <a:cubicBezTo>
                  <a:pt x="0" y="55880"/>
                  <a:pt x="55880" y="0"/>
                  <a:pt x="124460" y="0"/>
                </a:cubicBezTo>
                <a:lnTo>
                  <a:pt x="4845654" y="0"/>
                </a:lnTo>
                <a:cubicBezTo>
                  <a:pt x="4914234" y="0"/>
                  <a:pt x="4970114" y="55880"/>
                  <a:pt x="4970114" y="124460"/>
                </a:cubicBezTo>
                <a:lnTo>
                  <a:pt x="4970114" y="880841"/>
                </a:lnTo>
                <a:cubicBezTo>
                  <a:pt x="4970114" y="949420"/>
                  <a:pt x="4914234" y="1005301"/>
                  <a:pt x="4845654" y="1005301"/>
                </a:cubicBezTo>
                <a:close/>
              </a:path>
            </a:pathLst>
          </a:custGeom>
          <a:solidFill>
            <a:srgbClr val="FFFE1F">
              <a:alpha val="5176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1"/>
          <p:cNvSpPr/>
          <p:nvPr/>
        </p:nvSpPr>
        <p:spPr>
          <a:xfrm>
            <a:off x="12391487" y="8432687"/>
            <a:ext cx="5054805" cy="1022432"/>
          </a:xfrm>
          <a:custGeom>
            <a:rect b="b" l="l" r="r" t="t"/>
            <a:pathLst>
              <a:path extrusionOk="0" h="1005301" w="4970114">
                <a:moveTo>
                  <a:pt x="4845653" y="1005300"/>
                </a:moveTo>
                <a:lnTo>
                  <a:pt x="124460" y="1005300"/>
                </a:lnTo>
                <a:cubicBezTo>
                  <a:pt x="55880" y="1005300"/>
                  <a:pt x="0" y="949420"/>
                  <a:pt x="0" y="880840"/>
                </a:cubicBezTo>
                <a:lnTo>
                  <a:pt x="0" y="124460"/>
                </a:lnTo>
                <a:cubicBezTo>
                  <a:pt x="0" y="55880"/>
                  <a:pt x="55880" y="0"/>
                  <a:pt x="124460" y="0"/>
                </a:cubicBezTo>
                <a:lnTo>
                  <a:pt x="4845654" y="0"/>
                </a:lnTo>
                <a:cubicBezTo>
                  <a:pt x="4914234" y="0"/>
                  <a:pt x="4970114" y="55880"/>
                  <a:pt x="4970114" y="124460"/>
                </a:cubicBezTo>
                <a:lnTo>
                  <a:pt x="4970114" y="880841"/>
                </a:lnTo>
                <a:cubicBezTo>
                  <a:pt x="4970114" y="949420"/>
                  <a:pt x="4914234" y="1005301"/>
                  <a:pt x="4845654" y="1005301"/>
                </a:cubicBezTo>
                <a:close/>
              </a:path>
            </a:pathLst>
          </a:custGeom>
          <a:solidFill>
            <a:srgbClr val="FFFE1F">
              <a:alpha val="5176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2" name="Google Shape;332;p11"/>
          <p:cNvPicPr preferRelativeResize="0"/>
          <p:nvPr/>
        </p:nvPicPr>
        <p:blipFill rotWithShape="1">
          <a:blip r:embed="rId6">
            <a:alphaModFix/>
          </a:blip>
          <a:srcRect b="0" l="0" r="0" t="0"/>
          <a:stretch/>
        </p:blipFill>
        <p:spPr>
          <a:xfrm>
            <a:off x="3454518" y="3792809"/>
            <a:ext cx="4815816" cy="4791737"/>
          </a:xfrm>
          <a:prstGeom prst="rect">
            <a:avLst/>
          </a:prstGeom>
          <a:noFill/>
          <a:ln>
            <a:noFill/>
          </a:ln>
        </p:spPr>
      </p:pic>
      <p:sp>
        <p:nvSpPr>
          <p:cNvPr id="333" name="Google Shape;333;p11"/>
          <p:cNvSpPr txBox="1"/>
          <p:nvPr/>
        </p:nvSpPr>
        <p:spPr>
          <a:xfrm>
            <a:off x="12435916" y="3252871"/>
            <a:ext cx="4965900" cy="99900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i="1" lang="en-US" sz="2977">
                <a:solidFill>
                  <a:srgbClr val="FFFFFF"/>
                </a:solidFill>
                <a:latin typeface="Vollkorn"/>
                <a:ea typeface="Vollkorn"/>
                <a:cs typeface="Vollkorn"/>
                <a:sym typeface="Vollkorn"/>
              </a:rPr>
              <a:t>Tiếp tục hoàn thiện thể chế KTTT định hướng xã hội chủ nghĩa </a:t>
            </a:r>
            <a:endParaRPr i="1"/>
          </a:p>
        </p:txBody>
      </p:sp>
      <p:sp>
        <p:nvSpPr>
          <p:cNvPr id="334" name="Google Shape;334;p11"/>
          <p:cNvSpPr txBox="1"/>
          <p:nvPr/>
        </p:nvSpPr>
        <p:spPr>
          <a:xfrm>
            <a:off x="3740404" y="3299521"/>
            <a:ext cx="4244100" cy="485400"/>
          </a:xfrm>
          <a:prstGeom prst="rect">
            <a:avLst/>
          </a:prstGeom>
          <a:noFill/>
          <a:ln>
            <a:noFill/>
          </a:ln>
        </p:spPr>
        <p:txBody>
          <a:bodyPr anchorCtr="0" anchor="t" bIns="0" lIns="0" spcFirstLastPara="1" rIns="0" wrap="square" tIns="0">
            <a:spAutoFit/>
          </a:bodyPr>
          <a:lstStyle/>
          <a:p>
            <a:pPr indent="0" lvl="0" marL="0" marR="0" rtl="0" algn="ctr">
              <a:lnSpc>
                <a:spcPct val="101997"/>
              </a:lnSpc>
              <a:spcBef>
                <a:spcPts val="0"/>
              </a:spcBef>
              <a:spcAft>
                <a:spcPts val="0"/>
              </a:spcAft>
              <a:buNone/>
            </a:pPr>
            <a:r>
              <a:rPr i="1" lang="en-US" sz="3154">
                <a:solidFill>
                  <a:srgbClr val="FFFF00"/>
                </a:solidFill>
                <a:latin typeface="Vollkorn"/>
                <a:ea typeface="Vollkorn"/>
                <a:cs typeface="Vollkorn"/>
                <a:sym typeface="Vollkorn"/>
              </a:rPr>
              <a:t>ĐẨY MẠNH TOÀN DIỆN</a:t>
            </a:r>
            <a:endParaRPr i="1"/>
          </a:p>
        </p:txBody>
      </p:sp>
      <p:sp>
        <p:nvSpPr>
          <p:cNvPr id="335" name="Google Shape;335;p11"/>
          <p:cNvSpPr txBox="1"/>
          <p:nvPr/>
        </p:nvSpPr>
        <p:spPr>
          <a:xfrm>
            <a:off x="3860251" y="8246029"/>
            <a:ext cx="4004400" cy="435300"/>
          </a:xfrm>
          <a:prstGeom prst="rect">
            <a:avLst/>
          </a:prstGeom>
          <a:noFill/>
          <a:ln>
            <a:noFill/>
          </a:ln>
        </p:spPr>
        <p:txBody>
          <a:bodyPr anchorCtr="0" anchor="t" bIns="0" lIns="0" spcFirstLastPara="1" rIns="0" wrap="square" tIns="0">
            <a:spAutoFit/>
          </a:bodyPr>
          <a:lstStyle/>
          <a:p>
            <a:pPr indent="0" lvl="0" marL="0" marR="0" rtl="0" algn="ctr">
              <a:lnSpc>
                <a:spcPct val="104985"/>
              </a:lnSpc>
              <a:spcBef>
                <a:spcPts val="0"/>
              </a:spcBef>
              <a:spcAft>
                <a:spcPts val="0"/>
              </a:spcAft>
              <a:buNone/>
            </a:pPr>
            <a:r>
              <a:rPr i="1" lang="en-US" sz="2828">
                <a:solidFill>
                  <a:srgbClr val="FFFF00"/>
                </a:solidFill>
                <a:latin typeface="Vollkorn"/>
                <a:ea typeface="Vollkorn"/>
                <a:cs typeface="Vollkorn"/>
                <a:sym typeface="Vollkorn"/>
              </a:rPr>
              <a:t>công cuộc đổi mới</a:t>
            </a:r>
            <a:endParaRPr i="1"/>
          </a:p>
        </p:txBody>
      </p:sp>
      <p:sp>
        <p:nvSpPr>
          <p:cNvPr id="336" name="Google Shape;336;p11"/>
          <p:cNvSpPr txBox="1"/>
          <p:nvPr/>
        </p:nvSpPr>
        <p:spPr>
          <a:xfrm>
            <a:off x="12480345" y="5903034"/>
            <a:ext cx="4965900" cy="99900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i="1" lang="en-US" sz="2977">
                <a:solidFill>
                  <a:srgbClr val="FFFFFF"/>
                </a:solidFill>
                <a:latin typeface="Vollkorn"/>
                <a:ea typeface="Vollkorn"/>
                <a:cs typeface="Vollkorn"/>
                <a:sym typeface="Vollkorn"/>
              </a:rPr>
              <a:t>Đẩy mạnh CNH - HĐH gắn với phát triển kinh tế tri thức</a:t>
            </a:r>
            <a:endParaRPr i="1"/>
          </a:p>
        </p:txBody>
      </p:sp>
      <p:sp>
        <p:nvSpPr>
          <p:cNvPr id="337" name="Google Shape;337;p11"/>
          <p:cNvSpPr txBox="1"/>
          <p:nvPr/>
        </p:nvSpPr>
        <p:spPr>
          <a:xfrm>
            <a:off x="12480345" y="8519011"/>
            <a:ext cx="4965900" cy="999000"/>
          </a:xfrm>
          <a:prstGeom prst="rect">
            <a:avLst/>
          </a:prstGeom>
          <a:noFill/>
          <a:ln>
            <a:noFill/>
          </a:ln>
        </p:spPr>
        <p:txBody>
          <a:bodyPr anchorCtr="0" anchor="t" bIns="0" lIns="0" spcFirstLastPara="1" rIns="0" wrap="square" tIns="0">
            <a:spAutoFit/>
          </a:bodyPr>
          <a:lstStyle/>
          <a:p>
            <a:pPr indent="0" lvl="0" marL="0" marR="0" rtl="0" algn="ctr">
              <a:lnSpc>
                <a:spcPct val="118004"/>
              </a:lnSpc>
              <a:spcBef>
                <a:spcPts val="0"/>
              </a:spcBef>
              <a:spcAft>
                <a:spcPts val="0"/>
              </a:spcAft>
              <a:buNone/>
            </a:pPr>
            <a:r>
              <a:rPr i="1" lang="en-US" sz="2977">
                <a:solidFill>
                  <a:srgbClr val="FFFFFF"/>
                </a:solidFill>
                <a:latin typeface="Vollkorn"/>
                <a:ea typeface="Vollkorn"/>
                <a:cs typeface="Vollkorn"/>
                <a:sym typeface="Vollkorn"/>
              </a:rPr>
              <a:t>Mở rộng quan hệ đối ngoại, </a:t>
            </a:r>
            <a:endParaRPr i="1"/>
          </a:p>
          <a:p>
            <a:pPr indent="0" lvl="0" marL="0" marR="0" rtl="0" algn="ctr">
              <a:lnSpc>
                <a:spcPct val="118004"/>
              </a:lnSpc>
              <a:spcBef>
                <a:spcPts val="0"/>
              </a:spcBef>
              <a:spcAft>
                <a:spcPts val="0"/>
              </a:spcAft>
              <a:buNone/>
            </a:pPr>
            <a:r>
              <a:rPr i="1" lang="en-US" sz="2977">
                <a:solidFill>
                  <a:srgbClr val="FFFFFF"/>
                </a:solidFill>
                <a:latin typeface="Vollkorn"/>
                <a:ea typeface="Vollkorn"/>
                <a:cs typeface="Vollkorn"/>
                <a:sym typeface="Vollkorn"/>
              </a:rPr>
              <a:t>tích cực, chủ động</a:t>
            </a:r>
            <a:endParaRPr i="1"/>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41" name="Shape 341"/>
        <p:cNvGrpSpPr/>
        <p:nvPr/>
      </p:nvGrpSpPr>
      <p:grpSpPr>
        <a:xfrm>
          <a:off x="0" y="0"/>
          <a:ext cx="0" cy="0"/>
          <a:chOff x="0" y="0"/>
          <a:chExt cx="0" cy="0"/>
        </a:xfrm>
      </p:grpSpPr>
      <p:sp>
        <p:nvSpPr>
          <p:cNvPr id="342" name="Google Shape;342;p1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1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4" name="Google Shape;344;p12"/>
          <p:cNvGrpSpPr/>
          <p:nvPr/>
        </p:nvGrpSpPr>
        <p:grpSpPr>
          <a:xfrm>
            <a:off x="519972" y="1872000"/>
            <a:ext cx="3294990" cy="1322396"/>
            <a:chOff x="0" y="0"/>
            <a:chExt cx="4393320" cy="1763195"/>
          </a:xfrm>
        </p:grpSpPr>
        <p:sp>
          <p:nvSpPr>
            <p:cNvPr id="345" name="Google Shape;345;p12"/>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6" name="Google Shape;346;p12"/>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347" name="Google Shape;347;p12"/>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348" name="Google Shape;348;p12"/>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349" name="Google Shape;349;p12"/>
          <p:cNvSpPr txBox="1"/>
          <p:nvPr/>
        </p:nvSpPr>
        <p:spPr>
          <a:xfrm>
            <a:off x="483722" y="3251546"/>
            <a:ext cx="3339000" cy="84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u="sng">
                <a:solidFill>
                  <a:srgbClr val="FFFFFF"/>
                </a:solidFill>
                <a:latin typeface="Vollkorn"/>
                <a:ea typeface="Vollkorn"/>
                <a:cs typeface="Vollkorn"/>
                <a:sym typeface="Vollkorn"/>
              </a:rPr>
              <a:t> Thực hiện đường lối Đại hội X</a:t>
            </a:r>
            <a:endParaRPr i="1"/>
          </a:p>
        </p:txBody>
      </p:sp>
      <p:grpSp>
        <p:nvGrpSpPr>
          <p:cNvPr id="350" name="Google Shape;350;p12"/>
          <p:cNvGrpSpPr/>
          <p:nvPr/>
        </p:nvGrpSpPr>
        <p:grpSpPr>
          <a:xfrm>
            <a:off x="873725" y="3729475"/>
            <a:ext cx="2388070" cy="2527996"/>
            <a:chOff x="0" y="-47625"/>
            <a:chExt cx="812800" cy="860425"/>
          </a:xfrm>
        </p:grpSpPr>
        <p:sp>
          <p:nvSpPr>
            <p:cNvPr id="351" name="Google Shape;351;p12"/>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2" name="Google Shape;352;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3 khóa X</a:t>
              </a:r>
              <a:endParaRPr i="1"/>
            </a:p>
          </p:txBody>
        </p:sp>
      </p:grpSp>
      <p:grpSp>
        <p:nvGrpSpPr>
          <p:cNvPr id="353" name="Google Shape;353;p12"/>
          <p:cNvGrpSpPr/>
          <p:nvPr/>
        </p:nvGrpSpPr>
        <p:grpSpPr>
          <a:xfrm>
            <a:off x="5027002" y="4516529"/>
            <a:ext cx="4069839" cy="1093813"/>
            <a:chOff x="0" y="0"/>
            <a:chExt cx="1285839" cy="345583"/>
          </a:xfrm>
        </p:grpSpPr>
        <p:sp>
          <p:nvSpPr>
            <p:cNvPr id="354" name="Google Shape;354;p12"/>
            <p:cNvSpPr/>
            <p:nvPr/>
          </p:nvSpPr>
          <p:spPr>
            <a:xfrm>
              <a:off x="0" y="0"/>
              <a:ext cx="1285839" cy="345583"/>
            </a:xfrm>
            <a:custGeom>
              <a:rect b="b" l="l" r="r" t="t"/>
              <a:pathLst>
                <a:path extrusionOk="0" h="345583" w="1285839">
                  <a:moveTo>
                    <a:pt x="1082639" y="0"/>
                  </a:moveTo>
                  <a:cubicBezTo>
                    <a:pt x="1194863" y="0"/>
                    <a:pt x="1285839" y="77361"/>
                    <a:pt x="1285839" y="172792"/>
                  </a:cubicBezTo>
                  <a:cubicBezTo>
                    <a:pt x="1285839" y="268222"/>
                    <a:pt x="1194863" y="345583"/>
                    <a:pt x="1082639" y="345583"/>
                  </a:cubicBezTo>
                  <a:lnTo>
                    <a:pt x="203200" y="345583"/>
                  </a:lnTo>
                  <a:cubicBezTo>
                    <a:pt x="90976" y="345583"/>
                    <a:pt x="0" y="268222"/>
                    <a:pt x="0" y="172792"/>
                  </a:cubicBezTo>
                  <a:cubicBezTo>
                    <a:pt x="0" y="77361"/>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5" name="Google Shape;355;p12"/>
            <p:cNvSpPr txBox="1"/>
            <p:nvPr/>
          </p:nvSpPr>
          <p:spPr>
            <a:xfrm>
              <a:off x="0" y="28575"/>
              <a:ext cx="1285839" cy="317008"/>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Nghị quyết 04-NQ/TW</a:t>
              </a:r>
              <a:endParaRPr i="1"/>
            </a:p>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21/8/2006</a:t>
              </a:r>
              <a:endParaRPr i="1"/>
            </a:p>
          </p:txBody>
        </p:sp>
      </p:grpSp>
      <p:sp>
        <p:nvSpPr>
          <p:cNvPr id="356" name="Google Shape;356;p12"/>
          <p:cNvSpPr txBox="1"/>
          <p:nvPr/>
        </p:nvSpPr>
        <p:spPr>
          <a:xfrm>
            <a:off x="11420162" y="4336995"/>
            <a:ext cx="5630400" cy="16701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Tăng cường sự lãnh đạo của Đảng đối với công tác đấu tranh phòng,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chống tham nhũng, lãng phí</a:t>
            </a:r>
            <a:endParaRPr i="1"/>
          </a:p>
        </p:txBody>
      </p:sp>
      <p:cxnSp>
        <p:nvCxnSpPr>
          <p:cNvPr id="357" name="Google Shape;357;p12"/>
          <p:cNvCxnSpPr/>
          <p:nvPr/>
        </p:nvCxnSpPr>
        <p:spPr>
          <a:xfrm>
            <a:off x="3261795" y="5063436"/>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358" name="Google Shape;358;p12"/>
          <p:cNvCxnSpPr/>
          <p:nvPr/>
        </p:nvCxnSpPr>
        <p:spPr>
          <a:xfrm>
            <a:off x="9096841" y="5063436"/>
            <a:ext cx="2323321" cy="0"/>
          </a:xfrm>
          <a:prstGeom prst="straightConnector1">
            <a:avLst/>
          </a:prstGeom>
          <a:noFill/>
          <a:ln cap="flat" cmpd="sng" w="38100">
            <a:solidFill>
              <a:srgbClr val="FFFFFF"/>
            </a:solidFill>
            <a:prstDash val="solid"/>
            <a:round/>
            <a:headEnd len="sm" w="sm" type="none"/>
            <a:tailEnd len="med" w="med" type="stealth"/>
          </a:ln>
        </p:spPr>
      </p:cxnSp>
      <p:grpSp>
        <p:nvGrpSpPr>
          <p:cNvPr id="359" name="Google Shape;359;p12"/>
          <p:cNvGrpSpPr/>
          <p:nvPr/>
        </p:nvGrpSpPr>
        <p:grpSpPr>
          <a:xfrm>
            <a:off x="873725" y="6835389"/>
            <a:ext cx="2388070" cy="2527996"/>
            <a:chOff x="0" y="-47625"/>
            <a:chExt cx="812800" cy="860425"/>
          </a:xfrm>
        </p:grpSpPr>
        <p:sp>
          <p:nvSpPr>
            <p:cNvPr id="360" name="Google Shape;360;p12"/>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1" name="Google Shape;361;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5 khóa X</a:t>
              </a:r>
              <a:endParaRPr i="1"/>
            </a:p>
          </p:txBody>
        </p:sp>
      </p:grpSp>
      <p:grpSp>
        <p:nvGrpSpPr>
          <p:cNvPr id="362" name="Google Shape;362;p12"/>
          <p:cNvGrpSpPr/>
          <p:nvPr/>
        </p:nvGrpSpPr>
        <p:grpSpPr>
          <a:xfrm>
            <a:off x="5027002" y="7622443"/>
            <a:ext cx="4069839" cy="1093813"/>
            <a:chOff x="0" y="0"/>
            <a:chExt cx="1285839" cy="345583"/>
          </a:xfrm>
        </p:grpSpPr>
        <p:sp>
          <p:nvSpPr>
            <p:cNvPr id="363" name="Google Shape;363;p12"/>
            <p:cNvSpPr/>
            <p:nvPr/>
          </p:nvSpPr>
          <p:spPr>
            <a:xfrm>
              <a:off x="0" y="0"/>
              <a:ext cx="1285839" cy="345583"/>
            </a:xfrm>
            <a:custGeom>
              <a:rect b="b" l="l" r="r" t="t"/>
              <a:pathLst>
                <a:path extrusionOk="0" h="345583" w="1285839">
                  <a:moveTo>
                    <a:pt x="1082639" y="0"/>
                  </a:moveTo>
                  <a:cubicBezTo>
                    <a:pt x="1194863" y="0"/>
                    <a:pt x="1285839" y="77361"/>
                    <a:pt x="1285839" y="172792"/>
                  </a:cubicBezTo>
                  <a:cubicBezTo>
                    <a:pt x="1285839" y="268222"/>
                    <a:pt x="1194863" y="345583"/>
                    <a:pt x="1082639" y="345583"/>
                  </a:cubicBezTo>
                  <a:lnTo>
                    <a:pt x="203200" y="345583"/>
                  </a:lnTo>
                  <a:cubicBezTo>
                    <a:pt x="90976" y="345583"/>
                    <a:pt x="0" y="268222"/>
                    <a:pt x="0" y="172792"/>
                  </a:cubicBezTo>
                  <a:cubicBezTo>
                    <a:pt x="0" y="77361"/>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4" name="Google Shape;364;p12"/>
            <p:cNvSpPr txBox="1"/>
            <p:nvPr/>
          </p:nvSpPr>
          <p:spPr>
            <a:xfrm>
              <a:off x="0" y="28575"/>
              <a:ext cx="1285839" cy="317008"/>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Nghị quyết 14-NQ/TW</a:t>
              </a:r>
              <a:endParaRPr i="1"/>
            </a:p>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30/7/2007</a:t>
              </a:r>
              <a:endParaRPr i="1"/>
            </a:p>
          </p:txBody>
        </p:sp>
      </p:grpSp>
      <p:sp>
        <p:nvSpPr>
          <p:cNvPr id="365" name="Google Shape;365;p12"/>
          <p:cNvSpPr txBox="1"/>
          <p:nvPr/>
        </p:nvSpPr>
        <p:spPr>
          <a:xfrm>
            <a:off x="11420162" y="7695321"/>
            <a:ext cx="5630400" cy="10725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Tăng cường công tác kiểm tra,</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 giám sát của Đảng</a:t>
            </a:r>
            <a:endParaRPr i="1"/>
          </a:p>
        </p:txBody>
      </p:sp>
      <p:cxnSp>
        <p:nvCxnSpPr>
          <p:cNvPr id="366" name="Google Shape;366;p12"/>
          <p:cNvCxnSpPr/>
          <p:nvPr/>
        </p:nvCxnSpPr>
        <p:spPr>
          <a:xfrm>
            <a:off x="3261795" y="8169350"/>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367" name="Google Shape;367;p12"/>
          <p:cNvCxnSpPr/>
          <p:nvPr/>
        </p:nvCxnSpPr>
        <p:spPr>
          <a:xfrm>
            <a:off x="9096841" y="8169350"/>
            <a:ext cx="2323321" cy="9525"/>
          </a:xfrm>
          <a:prstGeom prst="straightConnector1">
            <a:avLst/>
          </a:prstGeom>
          <a:noFill/>
          <a:ln cap="flat" cmpd="sng" w="38100">
            <a:solidFill>
              <a:srgbClr val="FFFFFF"/>
            </a:solidFill>
            <a:prstDash val="solid"/>
            <a:round/>
            <a:headEnd len="sm" w="sm" type="none"/>
            <a:tailEnd len="med" w="med" type="stealth"/>
          </a:ln>
        </p:spPr>
      </p:cxnSp>
      <p:grpSp>
        <p:nvGrpSpPr>
          <p:cNvPr id="368" name="Google Shape;368;p12"/>
          <p:cNvGrpSpPr/>
          <p:nvPr/>
        </p:nvGrpSpPr>
        <p:grpSpPr>
          <a:xfrm>
            <a:off x="7078587" y="1888611"/>
            <a:ext cx="3279135" cy="2186090"/>
            <a:chOff x="0" y="0"/>
            <a:chExt cx="4372179" cy="2914786"/>
          </a:xfrm>
        </p:grpSpPr>
        <p:sp>
          <p:nvSpPr>
            <p:cNvPr id="369" name="Google Shape;369;p12"/>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0" name="Google Shape;370;p12"/>
            <p:cNvSpPr txBox="1"/>
            <p:nvPr/>
          </p:nvSpPr>
          <p:spPr>
            <a:xfrm>
              <a:off x="417084" y="780276"/>
              <a:ext cx="3510000" cy="15720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Nhiệm vụ then chốt,</a:t>
              </a:r>
              <a:endParaRPr i="1"/>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thành tố đầu tiên là</a:t>
              </a:r>
              <a:endParaRPr i="1" sz="2015">
                <a:solidFill>
                  <a:srgbClr val="000000"/>
                </a:solidFill>
                <a:latin typeface="Vollkorn"/>
                <a:ea typeface="Vollkorn"/>
                <a:cs typeface="Vollkorn"/>
                <a:sym typeface="Vollkorn"/>
              </a:endParaRPr>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xây dựng, chỉnh đốn Đảng</a:t>
              </a:r>
              <a:endParaRPr i="1" sz="2015">
                <a:solidFill>
                  <a:srgbClr val="000000"/>
                </a:solidFill>
                <a:latin typeface="Vollkorn"/>
                <a:ea typeface="Vollkorn"/>
                <a:cs typeface="Vollkorn"/>
                <a:sym typeface="Vollkorn"/>
              </a:endParaRPr>
            </a:p>
          </p:txBody>
        </p:sp>
      </p:grpSp>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74" name="Shape 374"/>
        <p:cNvGrpSpPr/>
        <p:nvPr/>
      </p:nvGrpSpPr>
      <p:grpSpPr>
        <a:xfrm>
          <a:off x="0" y="0"/>
          <a:ext cx="0" cy="0"/>
          <a:chOff x="0" y="0"/>
          <a:chExt cx="0" cy="0"/>
        </a:xfrm>
      </p:grpSpPr>
      <p:sp>
        <p:nvSpPr>
          <p:cNvPr id="375" name="Google Shape;375;p1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7" name="Google Shape;377;p13"/>
          <p:cNvGrpSpPr/>
          <p:nvPr/>
        </p:nvGrpSpPr>
        <p:grpSpPr>
          <a:xfrm>
            <a:off x="519972" y="1872000"/>
            <a:ext cx="3294990" cy="1322396"/>
            <a:chOff x="0" y="0"/>
            <a:chExt cx="4393320" cy="1763195"/>
          </a:xfrm>
        </p:grpSpPr>
        <p:sp>
          <p:nvSpPr>
            <p:cNvPr id="378" name="Google Shape;378;p13"/>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9" name="Google Shape;379;p13"/>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380" name="Google Shape;380;p13"/>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381" name="Google Shape;381;p13"/>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382" name="Google Shape;382;p13"/>
          <p:cNvSpPr txBox="1"/>
          <p:nvPr/>
        </p:nvSpPr>
        <p:spPr>
          <a:xfrm>
            <a:off x="483722" y="3251546"/>
            <a:ext cx="3339000" cy="84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u="sng">
                <a:solidFill>
                  <a:srgbClr val="FFFFFF"/>
                </a:solidFill>
                <a:latin typeface="Vollkorn"/>
                <a:ea typeface="Vollkorn"/>
                <a:cs typeface="Vollkorn"/>
                <a:sym typeface="Vollkorn"/>
              </a:rPr>
              <a:t> Thực hiện đường lối Đại hội X</a:t>
            </a:r>
            <a:endParaRPr i="1"/>
          </a:p>
        </p:txBody>
      </p:sp>
      <p:grpSp>
        <p:nvGrpSpPr>
          <p:cNvPr id="383" name="Google Shape;383;p13"/>
          <p:cNvGrpSpPr/>
          <p:nvPr/>
        </p:nvGrpSpPr>
        <p:grpSpPr>
          <a:xfrm>
            <a:off x="873725" y="3729475"/>
            <a:ext cx="2388070" cy="2527996"/>
            <a:chOff x="0" y="-47625"/>
            <a:chExt cx="812800" cy="860425"/>
          </a:xfrm>
        </p:grpSpPr>
        <p:sp>
          <p:nvSpPr>
            <p:cNvPr id="384" name="Google Shape;384;p13"/>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5" name="Google Shape;385;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4 khóa X</a:t>
              </a:r>
              <a:endParaRPr i="1"/>
            </a:p>
          </p:txBody>
        </p:sp>
      </p:grpSp>
      <p:grpSp>
        <p:nvGrpSpPr>
          <p:cNvPr id="386" name="Google Shape;386;p13"/>
          <p:cNvGrpSpPr/>
          <p:nvPr/>
        </p:nvGrpSpPr>
        <p:grpSpPr>
          <a:xfrm>
            <a:off x="5027002" y="4516529"/>
            <a:ext cx="4069839" cy="1093813"/>
            <a:chOff x="0" y="0"/>
            <a:chExt cx="1285839" cy="345583"/>
          </a:xfrm>
        </p:grpSpPr>
        <p:sp>
          <p:nvSpPr>
            <p:cNvPr id="387" name="Google Shape;387;p13"/>
            <p:cNvSpPr/>
            <p:nvPr/>
          </p:nvSpPr>
          <p:spPr>
            <a:xfrm>
              <a:off x="0" y="0"/>
              <a:ext cx="1285839" cy="345583"/>
            </a:xfrm>
            <a:custGeom>
              <a:rect b="b" l="l" r="r" t="t"/>
              <a:pathLst>
                <a:path extrusionOk="0" h="345583" w="1285839">
                  <a:moveTo>
                    <a:pt x="1082639" y="0"/>
                  </a:moveTo>
                  <a:cubicBezTo>
                    <a:pt x="1194863" y="0"/>
                    <a:pt x="1285839" y="77361"/>
                    <a:pt x="1285839" y="172792"/>
                  </a:cubicBezTo>
                  <a:cubicBezTo>
                    <a:pt x="1285839" y="268222"/>
                    <a:pt x="1194863" y="345583"/>
                    <a:pt x="1082639" y="345583"/>
                  </a:cubicBezTo>
                  <a:lnTo>
                    <a:pt x="203200" y="345583"/>
                  </a:lnTo>
                  <a:cubicBezTo>
                    <a:pt x="90976" y="345583"/>
                    <a:pt x="0" y="268222"/>
                    <a:pt x="0" y="172792"/>
                  </a:cubicBezTo>
                  <a:cubicBezTo>
                    <a:pt x="0" y="77361"/>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8" name="Google Shape;388;p13"/>
            <p:cNvSpPr txBox="1"/>
            <p:nvPr/>
          </p:nvSpPr>
          <p:spPr>
            <a:xfrm>
              <a:off x="0" y="28575"/>
              <a:ext cx="1285839" cy="317008"/>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199">
                  <a:solidFill>
                    <a:srgbClr val="000000"/>
                  </a:solidFill>
                  <a:latin typeface="Vollkorn SemiBold"/>
                  <a:ea typeface="Vollkorn SemiBold"/>
                  <a:cs typeface="Vollkorn SemiBold"/>
                  <a:sym typeface="Vollkorn SemiBold"/>
                </a:rPr>
                <a:t>Sắp xếp bộ máy Nhà nước</a:t>
              </a:r>
              <a:endParaRPr i="1" sz="1200"/>
            </a:p>
            <a:p>
              <a:pPr indent="0" lvl="0" marL="0" marR="0" rtl="0" algn="ctr">
                <a:lnSpc>
                  <a:spcPct val="108003"/>
                </a:lnSpc>
                <a:spcBef>
                  <a:spcPts val="0"/>
                </a:spcBef>
                <a:spcAft>
                  <a:spcPts val="0"/>
                </a:spcAft>
                <a:buNone/>
              </a:pPr>
              <a:r>
                <a:rPr b="1" i="1" lang="en-US" sz="2199">
                  <a:solidFill>
                    <a:srgbClr val="000000"/>
                  </a:solidFill>
                  <a:latin typeface="Vollkorn SemiBold"/>
                  <a:ea typeface="Vollkorn SemiBold"/>
                  <a:cs typeface="Vollkorn SemiBold"/>
                  <a:sym typeface="Vollkorn SemiBold"/>
                </a:rPr>
                <a:t> tinh gọn, hiệu lực, hiệu quả hơn</a:t>
              </a:r>
              <a:endParaRPr i="1" sz="1200"/>
            </a:p>
          </p:txBody>
        </p:sp>
      </p:grpSp>
      <p:sp>
        <p:nvSpPr>
          <p:cNvPr id="389" name="Google Shape;389;p13"/>
          <p:cNvSpPr txBox="1"/>
          <p:nvPr/>
        </p:nvSpPr>
        <p:spPr>
          <a:xfrm>
            <a:off x="11420162" y="4336995"/>
            <a:ext cx="5630400" cy="16701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6 ban tham mưu của Trung ương</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Chính phủ có 22 bộ và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cơ quan ngang bộ</a:t>
            </a:r>
            <a:endParaRPr i="1"/>
          </a:p>
        </p:txBody>
      </p:sp>
      <p:cxnSp>
        <p:nvCxnSpPr>
          <p:cNvPr id="390" name="Google Shape;390;p13"/>
          <p:cNvCxnSpPr/>
          <p:nvPr/>
        </p:nvCxnSpPr>
        <p:spPr>
          <a:xfrm>
            <a:off x="3261795" y="5063436"/>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391" name="Google Shape;391;p13"/>
          <p:cNvCxnSpPr/>
          <p:nvPr/>
        </p:nvCxnSpPr>
        <p:spPr>
          <a:xfrm>
            <a:off x="9096841" y="5063436"/>
            <a:ext cx="2323321" cy="0"/>
          </a:xfrm>
          <a:prstGeom prst="straightConnector1">
            <a:avLst/>
          </a:prstGeom>
          <a:noFill/>
          <a:ln cap="flat" cmpd="sng" w="38100">
            <a:solidFill>
              <a:srgbClr val="FFFFFF"/>
            </a:solidFill>
            <a:prstDash val="solid"/>
            <a:round/>
            <a:headEnd len="sm" w="sm" type="none"/>
            <a:tailEnd len="med" w="med" type="stealth"/>
          </a:ln>
        </p:spPr>
      </p:cxnSp>
      <p:grpSp>
        <p:nvGrpSpPr>
          <p:cNvPr id="392" name="Google Shape;392;p13"/>
          <p:cNvGrpSpPr/>
          <p:nvPr/>
        </p:nvGrpSpPr>
        <p:grpSpPr>
          <a:xfrm>
            <a:off x="873725" y="6835389"/>
            <a:ext cx="2388070" cy="2527996"/>
            <a:chOff x="0" y="-47625"/>
            <a:chExt cx="812800" cy="860425"/>
          </a:xfrm>
        </p:grpSpPr>
        <p:sp>
          <p:nvSpPr>
            <p:cNvPr id="393" name="Google Shape;393;p13"/>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4" name="Google Shape;394;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6 khóa X</a:t>
              </a:r>
              <a:endParaRPr i="1"/>
            </a:p>
          </p:txBody>
        </p:sp>
      </p:grpSp>
      <p:grpSp>
        <p:nvGrpSpPr>
          <p:cNvPr id="395" name="Google Shape;395;p13"/>
          <p:cNvGrpSpPr/>
          <p:nvPr/>
        </p:nvGrpSpPr>
        <p:grpSpPr>
          <a:xfrm>
            <a:off x="5027002" y="7544782"/>
            <a:ext cx="4069839" cy="1268187"/>
            <a:chOff x="0" y="0"/>
            <a:chExt cx="1285839" cy="400675"/>
          </a:xfrm>
        </p:grpSpPr>
        <p:sp>
          <p:nvSpPr>
            <p:cNvPr id="396" name="Google Shape;396;p13"/>
            <p:cNvSpPr/>
            <p:nvPr/>
          </p:nvSpPr>
          <p:spPr>
            <a:xfrm>
              <a:off x="0" y="0"/>
              <a:ext cx="1285839" cy="400675"/>
            </a:xfrm>
            <a:custGeom>
              <a:rect b="b" l="l" r="r" t="t"/>
              <a:pathLst>
                <a:path extrusionOk="0" h="400675" w="1285839">
                  <a:moveTo>
                    <a:pt x="1082639" y="0"/>
                  </a:moveTo>
                  <a:cubicBezTo>
                    <a:pt x="1194863" y="0"/>
                    <a:pt x="1285839" y="89694"/>
                    <a:pt x="1285839" y="200338"/>
                  </a:cubicBezTo>
                  <a:cubicBezTo>
                    <a:pt x="1285839" y="310981"/>
                    <a:pt x="1194863" y="400675"/>
                    <a:pt x="1082639" y="400675"/>
                  </a:cubicBezTo>
                  <a:lnTo>
                    <a:pt x="203200" y="400675"/>
                  </a:lnTo>
                  <a:cubicBezTo>
                    <a:pt x="90976" y="400675"/>
                    <a:pt x="0" y="310981"/>
                    <a:pt x="0" y="200338"/>
                  </a:cubicBezTo>
                  <a:cubicBezTo>
                    <a:pt x="0" y="89694"/>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7" name="Google Shape;397;p13"/>
            <p:cNvSpPr txBox="1"/>
            <p:nvPr/>
          </p:nvSpPr>
          <p:spPr>
            <a:xfrm>
              <a:off x="0" y="28575"/>
              <a:ext cx="1285839" cy="372100"/>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Nghị quyết 22-NQ/TW</a:t>
              </a:r>
              <a:endParaRPr i="1"/>
            </a:p>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2/2/2008</a:t>
              </a:r>
              <a:endParaRPr i="1"/>
            </a:p>
          </p:txBody>
        </p:sp>
      </p:grpSp>
      <p:sp>
        <p:nvSpPr>
          <p:cNvPr id="398" name="Google Shape;398;p13"/>
          <p:cNvSpPr txBox="1"/>
          <p:nvPr/>
        </p:nvSpPr>
        <p:spPr>
          <a:xfrm>
            <a:off x="11420162" y="7442909"/>
            <a:ext cx="5630400" cy="16701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Nâng cao năng lực lãnh đạo, sức chiến đấu của tổ chức cơ sở đảng và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chất lượng đội ngũ đảng viên</a:t>
            </a:r>
            <a:endParaRPr i="1"/>
          </a:p>
        </p:txBody>
      </p:sp>
      <p:cxnSp>
        <p:nvCxnSpPr>
          <p:cNvPr id="399" name="Google Shape;399;p13"/>
          <p:cNvCxnSpPr/>
          <p:nvPr/>
        </p:nvCxnSpPr>
        <p:spPr>
          <a:xfrm>
            <a:off x="3261795" y="8169350"/>
            <a:ext cx="1765207" cy="9525"/>
          </a:xfrm>
          <a:prstGeom prst="straightConnector1">
            <a:avLst/>
          </a:prstGeom>
          <a:noFill/>
          <a:ln cap="flat" cmpd="sng" w="38100">
            <a:solidFill>
              <a:srgbClr val="FFFF00"/>
            </a:solidFill>
            <a:prstDash val="solid"/>
            <a:round/>
            <a:headEnd len="sm" w="sm" type="none"/>
            <a:tailEnd len="med" w="med" type="stealth"/>
          </a:ln>
        </p:spPr>
      </p:cxnSp>
      <p:cxnSp>
        <p:nvCxnSpPr>
          <p:cNvPr id="400" name="Google Shape;400;p13"/>
          <p:cNvCxnSpPr/>
          <p:nvPr/>
        </p:nvCxnSpPr>
        <p:spPr>
          <a:xfrm flipH="1" rot="10800000">
            <a:off x="9096841" y="8169350"/>
            <a:ext cx="2323321" cy="9525"/>
          </a:xfrm>
          <a:prstGeom prst="straightConnector1">
            <a:avLst/>
          </a:prstGeom>
          <a:noFill/>
          <a:ln cap="flat" cmpd="sng" w="38100">
            <a:solidFill>
              <a:srgbClr val="FFFFFF"/>
            </a:solidFill>
            <a:prstDash val="solid"/>
            <a:round/>
            <a:headEnd len="sm" w="sm" type="none"/>
            <a:tailEnd len="med" w="med" type="stealth"/>
          </a:ln>
        </p:spPr>
      </p:cxnSp>
      <p:grpSp>
        <p:nvGrpSpPr>
          <p:cNvPr id="401" name="Google Shape;401;p13"/>
          <p:cNvGrpSpPr/>
          <p:nvPr/>
        </p:nvGrpSpPr>
        <p:grpSpPr>
          <a:xfrm>
            <a:off x="7078587" y="1888611"/>
            <a:ext cx="3279135" cy="2186090"/>
            <a:chOff x="0" y="0"/>
            <a:chExt cx="4372179" cy="2914786"/>
          </a:xfrm>
        </p:grpSpPr>
        <p:sp>
          <p:nvSpPr>
            <p:cNvPr id="402" name="Google Shape;402;p13"/>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3" name="Google Shape;403;p13"/>
            <p:cNvSpPr txBox="1"/>
            <p:nvPr/>
          </p:nvSpPr>
          <p:spPr>
            <a:xfrm>
              <a:off x="315484" y="780276"/>
              <a:ext cx="3611400" cy="15720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Nhiệm vụ then chốt,</a:t>
              </a:r>
              <a:endParaRPr i="1"/>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thành tố đầu tiên là</a:t>
              </a:r>
              <a:endParaRPr i="1" sz="2015">
                <a:solidFill>
                  <a:srgbClr val="000000"/>
                </a:solidFill>
                <a:latin typeface="Vollkorn"/>
                <a:ea typeface="Vollkorn"/>
                <a:cs typeface="Vollkorn"/>
                <a:sym typeface="Vollkorn"/>
              </a:endParaRPr>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xây dựng, chỉnh đốn Đảng</a:t>
              </a:r>
              <a:endParaRPr i="1" sz="2015">
                <a:solidFill>
                  <a:srgbClr val="000000"/>
                </a:solidFill>
                <a:latin typeface="Vollkorn"/>
                <a:ea typeface="Vollkorn"/>
                <a:cs typeface="Vollkorn"/>
                <a:sym typeface="Vollkorn"/>
              </a:endParaRPr>
            </a:p>
          </p:txBody>
        </p:sp>
      </p:grpSp>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07" name="Shape 407"/>
        <p:cNvGrpSpPr/>
        <p:nvPr/>
      </p:nvGrpSpPr>
      <p:grpSpPr>
        <a:xfrm>
          <a:off x="0" y="0"/>
          <a:ext cx="0" cy="0"/>
          <a:chOff x="0" y="0"/>
          <a:chExt cx="0" cy="0"/>
        </a:xfrm>
      </p:grpSpPr>
      <p:sp>
        <p:nvSpPr>
          <p:cNvPr id="408" name="Google Shape;408;p1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1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0" name="Google Shape;410;p14"/>
          <p:cNvGrpSpPr/>
          <p:nvPr/>
        </p:nvGrpSpPr>
        <p:grpSpPr>
          <a:xfrm>
            <a:off x="519972" y="1872000"/>
            <a:ext cx="3294990" cy="1322396"/>
            <a:chOff x="0" y="0"/>
            <a:chExt cx="4393320" cy="1763195"/>
          </a:xfrm>
        </p:grpSpPr>
        <p:sp>
          <p:nvSpPr>
            <p:cNvPr id="411" name="Google Shape;411;p14"/>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2" name="Google Shape;412;p14"/>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413" name="Google Shape;413;p14"/>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414" name="Google Shape;414;p14"/>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415" name="Google Shape;415;p14"/>
          <p:cNvSpPr txBox="1"/>
          <p:nvPr/>
        </p:nvSpPr>
        <p:spPr>
          <a:xfrm>
            <a:off x="483722" y="3251546"/>
            <a:ext cx="33390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200" u="sng">
                <a:solidFill>
                  <a:srgbClr val="FFFFFF"/>
                </a:solidFill>
                <a:latin typeface="Vollkorn"/>
                <a:ea typeface="Vollkorn"/>
                <a:cs typeface="Vollkorn"/>
                <a:sym typeface="Vollkorn"/>
              </a:rPr>
              <a:t> Thực hiện đường lối Đại hội X</a:t>
            </a:r>
            <a:endParaRPr i="1" sz="1300"/>
          </a:p>
        </p:txBody>
      </p:sp>
      <p:grpSp>
        <p:nvGrpSpPr>
          <p:cNvPr id="416" name="Google Shape;416;p14"/>
          <p:cNvGrpSpPr/>
          <p:nvPr/>
        </p:nvGrpSpPr>
        <p:grpSpPr>
          <a:xfrm>
            <a:off x="2167463" y="3770991"/>
            <a:ext cx="2099473" cy="2222489"/>
            <a:chOff x="0" y="-47625"/>
            <a:chExt cx="812800" cy="860425"/>
          </a:xfrm>
        </p:grpSpPr>
        <p:sp>
          <p:nvSpPr>
            <p:cNvPr id="417" name="Google Shape;417;p14"/>
            <p:cNvSpPr/>
            <p:nvPr/>
          </p:nvSpPr>
          <p:spPr>
            <a:xfrm>
              <a:off x="0" y="0"/>
              <a:ext cx="812800" cy="812800"/>
            </a:xfrm>
            <a:custGeom>
              <a:rect b="b" l="l" r="r" t="t"/>
              <a:pathLst>
                <a:path extrusionOk="0" h="812800" w="812800">
                  <a:moveTo>
                    <a:pt x="154877" y="0"/>
                  </a:moveTo>
                  <a:lnTo>
                    <a:pt x="657923" y="0"/>
                  </a:lnTo>
                  <a:cubicBezTo>
                    <a:pt x="698999" y="0"/>
                    <a:pt x="738392" y="16317"/>
                    <a:pt x="767438" y="45362"/>
                  </a:cubicBezTo>
                  <a:cubicBezTo>
                    <a:pt x="796483" y="74408"/>
                    <a:pt x="812800" y="113801"/>
                    <a:pt x="812800" y="154877"/>
                  </a:cubicBezTo>
                  <a:lnTo>
                    <a:pt x="812800" y="657923"/>
                  </a:lnTo>
                  <a:cubicBezTo>
                    <a:pt x="812800" y="698999"/>
                    <a:pt x="796483" y="738392"/>
                    <a:pt x="767438" y="767438"/>
                  </a:cubicBezTo>
                  <a:cubicBezTo>
                    <a:pt x="738392" y="796483"/>
                    <a:pt x="698999" y="812800"/>
                    <a:pt x="657923" y="812800"/>
                  </a:cubicBezTo>
                  <a:lnTo>
                    <a:pt x="154877" y="812800"/>
                  </a:lnTo>
                  <a:cubicBezTo>
                    <a:pt x="113801" y="812800"/>
                    <a:pt x="74408" y="796483"/>
                    <a:pt x="45362" y="767438"/>
                  </a:cubicBezTo>
                  <a:cubicBezTo>
                    <a:pt x="16317" y="738392"/>
                    <a:pt x="0" y="698999"/>
                    <a:pt x="0" y="657923"/>
                  </a:cubicBezTo>
                  <a:lnTo>
                    <a:pt x="0" y="154877"/>
                  </a:lnTo>
                  <a:cubicBezTo>
                    <a:pt x="0" y="113801"/>
                    <a:pt x="16317" y="74408"/>
                    <a:pt x="45362" y="45362"/>
                  </a:cubicBezTo>
                  <a:cubicBezTo>
                    <a:pt x="74408" y="16317"/>
                    <a:pt x="113801" y="0"/>
                    <a:pt x="154877"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8" name="Google Shape;418;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1" lang="en-US" sz="2399">
                  <a:solidFill>
                    <a:srgbClr val="000000"/>
                  </a:solidFill>
                  <a:latin typeface="Vollkorn"/>
                  <a:ea typeface="Vollkorn"/>
                  <a:cs typeface="Vollkorn"/>
                  <a:sym typeface="Vollkorn"/>
                </a:rPr>
                <a:t>Hội nghị Trung ương 5 khóa X</a:t>
              </a:r>
              <a:endParaRPr i="1"/>
            </a:p>
          </p:txBody>
        </p:sp>
      </p:grpSp>
      <p:grpSp>
        <p:nvGrpSpPr>
          <p:cNvPr id="419" name="Google Shape;419;p14"/>
          <p:cNvGrpSpPr/>
          <p:nvPr/>
        </p:nvGrpSpPr>
        <p:grpSpPr>
          <a:xfrm>
            <a:off x="5822187" y="4462930"/>
            <a:ext cx="3578001" cy="961627"/>
            <a:chOff x="0" y="0"/>
            <a:chExt cx="1285839" cy="345583"/>
          </a:xfrm>
        </p:grpSpPr>
        <p:sp>
          <p:nvSpPr>
            <p:cNvPr id="420" name="Google Shape;420;p14"/>
            <p:cNvSpPr/>
            <p:nvPr/>
          </p:nvSpPr>
          <p:spPr>
            <a:xfrm>
              <a:off x="0" y="0"/>
              <a:ext cx="1285839" cy="345583"/>
            </a:xfrm>
            <a:custGeom>
              <a:rect b="b" l="l" r="r" t="t"/>
              <a:pathLst>
                <a:path extrusionOk="0" h="345583" w="1285839">
                  <a:moveTo>
                    <a:pt x="1082639" y="0"/>
                  </a:moveTo>
                  <a:cubicBezTo>
                    <a:pt x="1194863" y="0"/>
                    <a:pt x="1285839" y="77361"/>
                    <a:pt x="1285839" y="172792"/>
                  </a:cubicBezTo>
                  <a:cubicBezTo>
                    <a:pt x="1285839" y="268222"/>
                    <a:pt x="1194863" y="345583"/>
                    <a:pt x="1082639" y="345583"/>
                  </a:cubicBezTo>
                  <a:lnTo>
                    <a:pt x="203200" y="345583"/>
                  </a:lnTo>
                  <a:cubicBezTo>
                    <a:pt x="90976" y="345583"/>
                    <a:pt x="0" y="268222"/>
                    <a:pt x="0" y="172792"/>
                  </a:cubicBezTo>
                  <a:cubicBezTo>
                    <a:pt x="0" y="77361"/>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1" name="Google Shape;421;p14"/>
            <p:cNvSpPr txBox="1"/>
            <p:nvPr/>
          </p:nvSpPr>
          <p:spPr>
            <a:xfrm>
              <a:off x="0" y="19050"/>
              <a:ext cx="1285839" cy="326533"/>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199">
                  <a:solidFill>
                    <a:srgbClr val="000000"/>
                  </a:solidFill>
                  <a:latin typeface="Vollkorn SemiBold"/>
                  <a:ea typeface="Vollkorn SemiBold"/>
                  <a:cs typeface="Vollkorn SemiBold"/>
                  <a:sym typeface="Vollkorn SemiBold"/>
                </a:rPr>
                <a:t>Nghị quyết 15-NQ/TW</a:t>
              </a:r>
              <a:endParaRPr i="1"/>
            </a:p>
            <a:p>
              <a:pPr indent="0" lvl="0" marL="0" marR="0" rtl="0" algn="ctr">
                <a:lnSpc>
                  <a:spcPct val="108003"/>
                </a:lnSpc>
                <a:spcBef>
                  <a:spcPts val="0"/>
                </a:spcBef>
                <a:spcAft>
                  <a:spcPts val="0"/>
                </a:spcAft>
                <a:buNone/>
              </a:pPr>
              <a:r>
                <a:rPr b="1" i="1" lang="en-US" sz="2199">
                  <a:solidFill>
                    <a:srgbClr val="000000"/>
                  </a:solidFill>
                  <a:latin typeface="Vollkorn SemiBold"/>
                  <a:ea typeface="Vollkorn SemiBold"/>
                  <a:cs typeface="Vollkorn SemiBold"/>
                  <a:sym typeface="Vollkorn SemiBold"/>
                </a:rPr>
                <a:t>30/7/2007</a:t>
              </a:r>
              <a:endParaRPr i="1"/>
            </a:p>
          </p:txBody>
        </p:sp>
      </p:grpSp>
      <p:sp>
        <p:nvSpPr>
          <p:cNvPr id="422" name="Google Shape;422;p14"/>
          <p:cNvSpPr txBox="1"/>
          <p:nvPr/>
        </p:nvSpPr>
        <p:spPr>
          <a:xfrm>
            <a:off x="11439369" y="4205298"/>
            <a:ext cx="4949700" cy="1646100"/>
          </a:xfrm>
          <a:prstGeom prst="rect">
            <a:avLst/>
          </a:prstGeom>
          <a:noFill/>
          <a:ln>
            <a:noFill/>
          </a:ln>
        </p:spPr>
        <p:txBody>
          <a:bodyPr anchorCtr="0" anchor="t" bIns="0" lIns="0" spcFirstLastPara="1" rIns="0" wrap="square" tIns="0">
            <a:spAutoFit/>
          </a:bodyPr>
          <a:lstStyle/>
          <a:p>
            <a:pPr indent="0" lvl="0" marL="0" marR="0" rtl="0" algn="ctr">
              <a:lnSpc>
                <a:spcPct val="126003"/>
              </a:lnSpc>
              <a:spcBef>
                <a:spcPts val="0"/>
              </a:spcBef>
              <a:spcAft>
                <a:spcPts val="0"/>
              </a:spcAft>
              <a:buNone/>
            </a:pPr>
            <a:r>
              <a:rPr i="1" lang="en-US" sz="3038">
                <a:solidFill>
                  <a:srgbClr val="FFFFFF"/>
                </a:solidFill>
                <a:latin typeface="Vollkorn"/>
                <a:ea typeface="Vollkorn"/>
                <a:cs typeface="Vollkorn"/>
                <a:sym typeface="Vollkorn"/>
              </a:rPr>
              <a:t>Tiếp tục đổi mới phương thức lãnh đạo của Đảng đối với hoạt động của hệ thống chính trị</a:t>
            </a:r>
            <a:endParaRPr i="1"/>
          </a:p>
        </p:txBody>
      </p:sp>
      <p:cxnSp>
        <p:nvCxnSpPr>
          <p:cNvPr id="423" name="Google Shape;423;p14"/>
          <p:cNvCxnSpPr/>
          <p:nvPr/>
        </p:nvCxnSpPr>
        <p:spPr>
          <a:xfrm>
            <a:off x="4266936" y="4943743"/>
            <a:ext cx="1555251" cy="0"/>
          </a:xfrm>
          <a:prstGeom prst="straightConnector1">
            <a:avLst/>
          </a:prstGeom>
          <a:noFill/>
          <a:ln cap="flat" cmpd="sng" w="28575">
            <a:solidFill>
              <a:srgbClr val="FFFF00"/>
            </a:solidFill>
            <a:prstDash val="solid"/>
            <a:round/>
            <a:headEnd len="sm" w="sm" type="none"/>
            <a:tailEnd len="med" w="med" type="stealth"/>
          </a:ln>
        </p:spPr>
      </p:cxnSp>
      <p:cxnSp>
        <p:nvCxnSpPr>
          <p:cNvPr id="424" name="Google Shape;424;p14"/>
          <p:cNvCxnSpPr/>
          <p:nvPr/>
        </p:nvCxnSpPr>
        <p:spPr>
          <a:xfrm flipH="1" rot="10800000">
            <a:off x="9400188" y="4941432"/>
            <a:ext cx="2039181" cy="2311"/>
          </a:xfrm>
          <a:prstGeom prst="straightConnector1">
            <a:avLst/>
          </a:prstGeom>
          <a:noFill/>
          <a:ln cap="flat" cmpd="sng" w="28575">
            <a:solidFill>
              <a:srgbClr val="FFFF00"/>
            </a:solidFill>
            <a:prstDash val="solid"/>
            <a:round/>
            <a:headEnd len="sm" w="sm" type="none"/>
            <a:tailEnd len="med" w="med" type="stealth"/>
          </a:ln>
        </p:spPr>
      </p:cxnSp>
      <p:sp>
        <p:nvSpPr>
          <p:cNvPr id="425" name="Google Shape;425;p14"/>
          <p:cNvSpPr txBox="1"/>
          <p:nvPr/>
        </p:nvSpPr>
        <p:spPr>
          <a:xfrm>
            <a:off x="7496574" y="5861380"/>
            <a:ext cx="2949600" cy="1468500"/>
          </a:xfrm>
          <a:prstGeom prst="rect">
            <a:avLst/>
          </a:prstGeom>
          <a:noFill/>
          <a:ln>
            <a:noFill/>
          </a:ln>
        </p:spPr>
        <p:txBody>
          <a:bodyPr anchorCtr="0" anchor="t" bIns="0" lIns="0" spcFirstLastPara="1" rIns="0" wrap="square" tIns="0">
            <a:spAutoFit/>
          </a:bodyPr>
          <a:lstStyle/>
          <a:p>
            <a:pPr indent="0" lvl="0" marL="0" marR="0" rtl="0" algn="ctr">
              <a:lnSpc>
                <a:spcPct val="126014"/>
              </a:lnSpc>
              <a:spcBef>
                <a:spcPts val="0"/>
              </a:spcBef>
              <a:spcAft>
                <a:spcPts val="0"/>
              </a:spcAft>
              <a:buNone/>
            </a:pPr>
            <a:r>
              <a:rPr i="1" lang="en-US" sz="2710">
                <a:solidFill>
                  <a:srgbClr val="FFFFFF"/>
                </a:solidFill>
                <a:latin typeface="Vollkorn"/>
                <a:ea typeface="Vollkorn"/>
                <a:cs typeface="Vollkorn"/>
                <a:sym typeface="Vollkorn"/>
              </a:rPr>
              <a:t>Đảng lãnh đạo bằng cương lĩnh, đường lối, chủ trương lớn</a:t>
            </a:r>
            <a:endParaRPr i="1"/>
          </a:p>
        </p:txBody>
      </p:sp>
      <p:sp>
        <p:nvSpPr>
          <p:cNvPr id="426" name="Google Shape;426;p14"/>
          <p:cNvSpPr txBox="1"/>
          <p:nvPr/>
        </p:nvSpPr>
        <p:spPr>
          <a:xfrm>
            <a:off x="11959348" y="6066167"/>
            <a:ext cx="2949600" cy="942900"/>
          </a:xfrm>
          <a:prstGeom prst="rect">
            <a:avLst/>
          </a:prstGeom>
          <a:noFill/>
          <a:ln>
            <a:noFill/>
          </a:ln>
        </p:spPr>
        <p:txBody>
          <a:bodyPr anchorCtr="0" anchor="t" bIns="0" lIns="0" spcFirstLastPara="1" rIns="0" wrap="square" tIns="0">
            <a:spAutoFit/>
          </a:bodyPr>
          <a:lstStyle/>
          <a:p>
            <a:pPr indent="0" lvl="0" marL="0" marR="0" rtl="0" algn="ctr">
              <a:lnSpc>
                <a:spcPct val="126014"/>
              </a:lnSpc>
              <a:spcBef>
                <a:spcPts val="0"/>
              </a:spcBef>
              <a:spcAft>
                <a:spcPts val="0"/>
              </a:spcAft>
              <a:buNone/>
            </a:pPr>
            <a:r>
              <a:rPr i="1" lang="en-US" sz="2710">
                <a:solidFill>
                  <a:srgbClr val="FFFFFF"/>
                </a:solidFill>
                <a:latin typeface="Vollkorn"/>
                <a:ea typeface="Vollkorn"/>
                <a:cs typeface="Vollkorn"/>
                <a:sym typeface="Vollkorn"/>
              </a:rPr>
              <a:t>Đảng buông lỏng sự lãnh đạo</a:t>
            </a:r>
            <a:endParaRPr i="1"/>
          </a:p>
        </p:txBody>
      </p:sp>
      <p:cxnSp>
        <p:nvCxnSpPr>
          <p:cNvPr id="427" name="Google Shape;427;p14"/>
          <p:cNvCxnSpPr/>
          <p:nvPr/>
        </p:nvCxnSpPr>
        <p:spPr>
          <a:xfrm flipH="1">
            <a:off x="6232076" y="6522565"/>
            <a:ext cx="1264497" cy="32057"/>
          </a:xfrm>
          <a:prstGeom prst="straightConnector1">
            <a:avLst/>
          </a:prstGeom>
          <a:noFill/>
          <a:ln cap="flat" cmpd="sng" w="28575">
            <a:solidFill>
              <a:srgbClr val="FFFFFF"/>
            </a:solidFill>
            <a:prstDash val="solid"/>
            <a:round/>
            <a:headEnd len="sm" w="sm" type="none"/>
            <a:tailEnd len="med" w="med" type="stealth"/>
          </a:ln>
        </p:spPr>
      </p:cxnSp>
      <p:cxnSp>
        <p:nvCxnSpPr>
          <p:cNvPr id="428" name="Google Shape;428;p14"/>
          <p:cNvCxnSpPr/>
          <p:nvPr/>
        </p:nvCxnSpPr>
        <p:spPr>
          <a:xfrm flipH="1" rot="10800000">
            <a:off x="10446252" y="6513040"/>
            <a:ext cx="1513096" cy="9525"/>
          </a:xfrm>
          <a:prstGeom prst="straightConnector1">
            <a:avLst/>
          </a:prstGeom>
          <a:noFill/>
          <a:ln cap="flat" cmpd="sng" w="28575">
            <a:solidFill>
              <a:srgbClr val="FFFFFF"/>
            </a:solidFill>
            <a:prstDash val="solid"/>
            <a:round/>
            <a:headEnd len="sm" w="sm" type="none"/>
            <a:tailEnd len="med" w="med" type="stealth"/>
          </a:ln>
        </p:spPr>
      </p:cxnSp>
      <p:sp>
        <p:nvSpPr>
          <p:cNvPr id="429" name="Google Shape;429;p14"/>
          <p:cNvSpPr/>
          <p:nvPr/>
        </p:nvSpPr>
        <p:spPr>
          <a:xfrm>
            <a:off x="6557492" y="6311942"/>
            <a:ext cx="613667" cy="641743"/>
          </a:xfrm>
          <a:custGeom>
            <a:rect b="b" l="l" r="r" t="t"/>
            <a:pathLst>
              <a:path extrusionOk="0" h="641743" w="613667">
                <a:moveTo>
                  <a:pt x="0" y="0"/>
                </a:moveTo>
                <a:lnTo>
                  <a:pt x="613666" y="0"/>
                </a:lnTo>
                <a:lnTo>
                  <a:pt x="613666" y="641743"/>
                </a:lnTo>
                <a:lnTo>
                  <a:pt x="0" y="6417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4"/>
          <p:cNvSpPr txBox="1"/>
          <p:nvPr/>
        </p:nvSpPr>
        <p:spPr>
          <a:xfrm>
            <a:off x="3282398" y="6107749"/>
            <a:ext cx="2949600" cy="942900"/>
          </a:xfrm>
          <a:prstGeom prst="rect">
            <a:avLst/>
          </a:prstGeom>
          <a:noFill/>
          <a:ln>
            <a:noFill/>
          </a:ln>
        </p:spPr>
        <p:txBody>
          <a:bodyPr anchorCtr="0" anchor="t" bIns="0" lIns="0" spcFirstLastPara="1" rIns="0" wrap="square" tIns="0">
            <a:spAutoFit/>
          </a:bodyPr>
          <a:lstStyle/>
          <a:p>
            <a:pPr indent="0" lvl="0" marL="0" marR="0" rtl="0" algn="ctr">
              <a:lnSpc>
                <a:spcPct val="126014"/>
              </a:lnSpc>
              <a:spcBef>
                <a:spcPts val="0"/>
              </a:spcBef>
              <a:spcAft>
                <a:spcPts val="0"/>
              </a:spcAft>
              <a:buNone/>
            </a:pPr>
            <a:r>
              <a:rPr i="1" lang="en-US" sz="2710">
                <a:solidFill>
                  <a:srgbClr val="FFFFFF"/>
                </a:solidFill>
                <a:latin typeface="Vollkorn"/>
                <a:ea typeface="Vollkorn"/>
                <a:cs typeface="Vollkorn"/>
                <a:sym typeface="Vollkorn"/>
              </a:rPr>
              <a:t>Đảng bao biện </a:t>
            </a:r>
            <a:endParaRPr i="1"/>
          </a:p>
          <a:p>
            <a:pPr indent="0" lvl="0" marL="0" marR="0" rtl="0" algn="ctr">
              <a:lnSpc>
                <a:spcPct val="126014"/>
              </a:lnSpc>
              <a:spcBef>
                <a:spcPts val="0"/>
              </a:spcBef>
              <a:spcAft>
                <a:spcPts val="0"/>
              </a:spcAft>
              <a:buNone/>
            </a:pPr>
            <a:r>
              <a:rPr i="1" lang="en-US" sz="2710">
                <a:solidFill>
                  <a:srgbClr val="FFFFFF"/>
                </a:solidFill>
                <a:latin typeface="Vollkorn"/>
                <a:ea typeface="Vollkorn"/>
                <a:cs typeface="Vollkorn"/>
                <a:sym typeface="Vollkorn"/>
              </a:rPr>
              <a:t>làm thay</a:t>
            </a:r>
            <a:endParaRPr i="1"/>
          </a:p>
        </p:txBody>
      </p:sp>
      <p:sp>
        <p:nvSpPr>
          <p:cNvPr id="431" name="Google Shape;431;p14"/>
          <p:cNvSpPr/>
          <p:nvPr/>
        </p:nvSpPr>
        <p:spPr>
          <a:xfrm>
            <a:off x="10849791" y="6280657"/>
            <a:ext cx="613667" cy="641743"/>
          </a:xfrm>
          <a:custGeom>
            <a:rect b="b" l="l" r="r" t="t"/>
            <a:pathLst>
              <a:path extrusionOk="0" h="641743" w="613667">
                <a:moveTo>
                  <a:pt x="0" y="0"/>
                </a:moveTo>
                <a:lnTo>
                  <a:pt x="613666" y="0"/>
                </a:lnTo>
                <a:lnTo>
                  <a:pt x="613666" y="641743"/>
                </a:lnTo>
                <a:lnTo>
                  <a:pt x="0" y="6417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32" name="Google Shape;432;p14"/>
          <p:cNvCxnSpPr/>
          <p:nvPr/>
        </p:nvCxnSpPr>
        <p:spPr>
          <a:xfrm flipH="1">
            <a:off x="5082652" y="7155176"/>
            <a:ext cx="3888761" cy="1006532"/>
          </a:xfrm>
          <a:prstGeom prst="straightConnector1">
            <a:avLst/>
          </a:prstGeom>
          <a:noFill/>
          <a:ln cap="flat" cmpd="sng" w="28575">
            <a:solidFill>
              <a:srgbClr val="FFFFFF"/>
            </a:solidFill>
            <a:prstDash val="solid"/>
            <a:round/>
            <a:headEnd len="sm" w="sm" type="none"/>
            <a:tailEnd len="med" w="med" type="stealth"/>
          </a:ln>
        </p:spPr>
      </p:cxnSp>
      <p:sp>
        <p:nvSpPr>
          <p:cNvPr id="433" name="Google Shape;433;p14"/>
          <p:cNvSpPr txBox="1"/>
          <p:nvPr/>
        </p:nvSpPr>
        <p:spPr>
          <a:xfrm>
            <a:off x="3607813" y="8133133"/>
            <a:ext cx="2949600" cy="1468500"/>
          </a:xfrm>
          <a:prstGeom prst="rect">
            <a:avLst/>
          </a:prstGeom>
          <a:noFill/>
          <a:ln>
            <a:noFill/>
          </a:ln>
        </p:spPr>
        <p:txBody>
          <a:bodyPr anchorCtr="0" anchor="t" bIns="0" lIns="0" spcFirstLastPara="1" rIns="0" wrap="square" tIns="0">
            <a:spAutoFit/>
          </a:bodyPr>
          <a:lstStyle/>
          <a:p>
            <a:pPr indent="0" lvl="0" marL="0" marR="0" rtl="0" algn="ctr">
              <a:lnSpc>
                <a:spcPct val="126014"/>
              </a:lnSpc>
              <a:spcBef>
                <a:spcPts val="0"/>
              </a:spcBef>
              <a:spcAft>
                <a:spcPts val="0"/>
              </a:spcAft>
              <a:buNone/>
            </a:pPr>
            <a:r>
              <a:rPr i="1" lang="en-US" sz="2710">
                <a:solidFill>
                  <a:srgbClr val="FFFFFF"/>
                </a:solidFill>
                <a:latin typeface="Vollkorn"/>
                <a:ea typeface="Vollkorn"/>
                <a:cs typeface="Vollkorn"/>
                <a:sym typeface="Vollkorn"/>
              </a:rPr>
              <a:t>Thực hiện đúng nguyên tắc </a:t>
            </a:r>
            <a:r>
              <a:rPr i="1" lang="en-US" sz="2710" u="sng">
                <a:solidFill>
                  <a:srgbClr val="FFFFFF"/>
                </a:solidFill>
                <a:latin typeface="Vollkorn"/>
                <a:ea typeface="Vollkorn"/>
                <a:cs typeface="Vollkorn"/>
                <a:sym typeface="Vollkorn"/>
              </a:rPr>
              <a:t>tập trung dân chủ</a:t>
            </a:r>
            <a:r>
              <a:rPr i="1" lang="en-US" sz="2710">
                <a:solidFill>
                  <a:srgbClr val="FFFFFF"/>
                </a:solidFill>
                <a:latin typeface="Vollkorn"/>
                <a:ea typeface="Vollkorn"/>
                <a:cs typeface="Vollkorn"/>
                <a:sym typeface="Vollkorn"/>
              </a:rPr>
              <a:t> trong Đảng</a:t>
            </a:r>
            <a:endParaRPr i="1"/>
          </a:p>
        </p:txBody>
      </p:sp>
      <p:cxnSp>
        <p:nvCxnSpPr>
          <p:cNvPr id="434" name="Google Shape;434;p14"/>
          <p:cNvCxnSpPr/>
          <p:nvPr/>
        </p:nvCxnSpPr>
        <p:spPr>
          <a:xfrm>
            <a:off x="8971413" y="7155176"/>
            <a:ext cx="3217" cy="1129486"/>
          </a:xfrm>
          <a:prstGeom prst="straightConnector1">
            <a:avLst/>
          </a:prstGeom>
          <a:noFill/>
          <a:ln cap="flat" cmpd="sng" w="28575">
            <a:solidFill>
              <a:srgbClr val="FFFFFF"/>
            </a:solidFill>
            <a:prstDash val="solid"/>
            <a:round/>
            <a:headEnd len="sm" w="sm" type="none"/>
            <a:tailEnd len="med" w="med" type="stealth"/>
          </a:ln>
        </p:spPr>
      </p:cxnSp>
      <p:sp>
        <p:nvSpPr>
          <p:cNvPr id="435" name="Google Shape;435;p14"/>
          <p:cNvSpPr txBox="1"/>
          <p:nvPr/>
        </p:nvSpPr>
        <p:spPr>
          <a:xfrm>
            <a:off x="7499791" y="8256087"/>
            <a:ext cx="2949600" cy="942900"/>
          </a:xfrm>
          <a:prstGeom prst="rect">
            <a:avLst/>
          </a:prstGeom>
          <a:noFill/>
          <a:ln>
            <a:noFill/>
          </a:ln>
        </p:spPr>
        <p:txBody>
          <a:bodyPr anchorCtr="0" anchor="t" bIns="0" lIns="0" spcFirstLastPara="1" rIns="0" wrap="square" tIns="0">
            <a:spAutoFit/>
          </a:bodyPr>
          <a:lstStyle/>
          <a:p>
            <a:pPr indent="0" lvl="0" marL="0" marR="0" rtl="0" algn="ctr">
              <a:lnSpc>
                <a:spcPct val="126014"/>
              </a:lnSpc>
              <a:spcBef>
                <a:spcPts val="0"/>
              </a:spcBef>
              <a:spcAft>
                <a:spcPts val="0"/>
              </a:spcAft>
              <a:buNone/>
            </a:pPr>
            <a:r>
              <a:rPr i="1" lang="en-US" sz="2710">
                <a:solidFill>
                  <a:srgbClr val="FFFFFF"/>
                </a:solidFill>
                <a:latin typeface="Vollkorn"/>
                <a:ea typeface="Vollkorn"/>
                <a:cs typeface="Vollkorn"/>
                <a:sym typeface="Vollkorn"/>
              </a:rPr>
              <a:t>Thực hành dân chủ rộng rãi trong xã hội</a:t>
            </a:r>
            <a:endParaRPr i="1"/>
          </a:p>
        </p:txBody>
      </p:sp>
      <p:cxnSp>
        <p:nvCxnSpPr>
          <p:cNvPr id="436" name="Google Shape;436;p14"/>
          <p:cNvCxnSpPr/>
          <p:nvPr/>
        </p:nvCxnSpPr>
        <p:spPr>
          <a:xfrm>
            <a:off x="8971413" y="7155176"/>
            <a:ext cx="4218323" cy="1072796"/>
          </a:xfrm>
          <a:prstGeom prst="straightConnector1">
            <a:avLst/>
          </a:prstGeom>
          <a:noFill/>
          <a:ln cap="flat" cmpd="sng" w="28575">
            <a:solidFill>
              <a:srgbClr val="FFFFFF"/>
            </a:solidFill>
            <a:prstDash val="solid"/>
            <a:round/>
            <a:headEnd len="sm" w="sm" type="none"/>
            <a:tailEnd len="med" w="med" type="stealth"/>
          </a:ln>
        </p:spPr>
      </p:cxnSp>
      <p:sp>
        <p:nvSpPr>
          <p:cNvPr id="437" name="Google Shape;437;p14"/>
          <p:cNvSpPr txBox="1"/>
          <p:nvPr/>
        </p:nvSpPr>
        <p:spPr>
          <a:xfrm>
            <a:off x="11466952" y="8208922"/>
            <a:ext cx="3445500" cy="1290300"/>
          </a:xfrm>
          <a:prstGeom prst="rect">
            <a:avLst/>
          </a:prstGeom>
          <a:noFill/>
          <a:ln>
            <a:noFill/>
          </a:ln>
        </p:spPr>
        <p:txBody>
          <a:bodyPr anchorCtr="0" anchor="t" bIns="0" lIns="0" spcFirstLastPara="1" rIns="0" wrap="square" tIns="0">
            <a:spAutoFit/>
          </a:bodyPr>
          <a:lstStyle/>
          <a:p>
            <a:pPr indent="0" lvl="0" marL="0" marR="0" rtl="0" algn="ctr">
              <a:lnSpc>
                <a:spcPct val="126039"/>
              </a:lnSpc>
              <a:spcBef>
                <a:spcPts val="0"/>
              </a:spcBef>
              <a:spcAft>
                <a:spcPts val="0"/>
              </a:spcAft>
              <a:buNone/>
            </a:pPr>
            <a:r>
              <a:rPr i="1" lang="en-US" sz="2381">
                <a:solidFill>
                  <a:srgbClr val="FFFFFF"/>
                </a:solidFill>
                <a:latin typeface="Vollkorn"/>
                <a:ea typeface="Vollkorn"/>
                <a:cs typeface="Vollkorn"/>
                <a:sym typeface="Vollkorn"/>
              </a:rPr>
              <a:t>Đẩy mạnh phân cấp, </a:t>
            </a:r>
            <a:endParaRPr i="1"/>
          </a:p>
          <a:p>
            <a:pPr indent="0" lvl="0" marL="0" marR="0" rtl="0" algn="ctr">
              <a:lnSpc>
                <a:spcPct val="126039"/>
              </a:lnSpc>
              <a:spcBef>
                <a:spcPts val="0"/>
              </a:spcBef>
              <a:spcAft>
                <a:spcPts val="0"/>
              </a:spcAft>
              <a:buNone/>
            </a:pPr>
            <a:r>
              <a:rPr i="1" lang="en-US" sz="2381">
                <a:solidFill>
                  <a:srgbClr val="FFFFFF"/>
                </a:solidFill>
                <a:latin typeface="Vollkorn"/>
                <a:ea typeface="Vollkorn"/>
                <a:cs typeface="Vollkorn"/>
                <a:sym typeface="Vollkorn"/>
              </a:rPr>
              <a:t>tăng trách nhiệm cá nhân, nhất là người đứng đầu</a:t>
            </a:r>
            <a:endParaRPr i="1"/>
          </a:p>
        </p:txBody>
      </p:sp>
      <p:grpSp>
        <p:nvGrpSpPr>
          <p:cNvPr id="438" name="Google Shape;438;p14"/>
          <p:cNvGrpSpPr/>
          <p:nvPr/>
        </p:nvGrpSpPr>
        <p:grpSpPr>
          <a:xfrm>
            <a:off x="7078587" y="1888611"/>
            <a:ext cx="3279135" cy="2186090"/>
            <a:chOff x="0" y="0"/>
            <a:chExt cx="4372179" cy="2914786"/>
          </a:xfrm>
        </p:grpSpPr>
        <p:sp>
          <p:nvSpPr>
            <p:cNvPr id="439" name="Google Shape;439;p14"/>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0" name="Google Shape;440;p14"/>
            <p:cNvSpPr txBox="1"/>
            <p:nvPr/>
          </p:nvSpPr>
          <p:spPr>
            <a:xfrm>
              <a:off x="315484" y="780276"/>
              <a:ext cx="3611400" cy="15720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Nhiệm vụ then chốt,</a:t>
              </a:r>
              <a:endParaRPr i="1"/>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thành tố đầu tiên là</a:t>
              </a:r>
              <a:endParaRPr i="1" sz="2015">
                <a:solidFill>
                  <a:srgbClr val="000000"/>
                </a:solidFill>
                <a:latin typeface="Vollkorn"/>
                <a:ea typeface="Vollkorn"/>
                <a:cs typeface="Vollkorn"/>
                <a:sym typeface="Vollkorn"/>
              </a:endParaRPr>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xây dựng, chỉnh đốn Đảng</a:t>
              </a:r>
              <a:endParaRPr i="1" sz="2015">
                <a:solidFill>
                  <a:srgbClr val="000000"/>
                </a:solidFill>
                <a:latin typeface="Vollkorn"/>
                <a:ea typeface="Vollkorn"/>
                <a:cs typeface="Vollkorn"/>
                <a:sym typeface="Vollkorn"/>
              </a:endParaRPr>
            </a:p>
          </p:txBody>
        </p:sp>
      </p:gr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44" name="Shape 444"/>
        <p:cNvGrpSpPr/>
        <p:nvPr/>
      </p:nvGrpSpPr>
      <p:grpSpPr>
        <a:xfrm>
          <a:off x="0" y="0"/>
          <a:ext cx="0" cy="0"/>
          <a:chOff x="0" y="0"/>
          <a:chExt cx="0" cy="0"/>
        </a:xfrm>
      </p:grpSpPr>
      <p:sp>
        <p:nvSpPr>
          <p:cNvPr id="445" name="Google Shape;445;p1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7" name="Google Shape;447;p15"/>
          <p:cNvGrpSpPr/>
          <p:nvPr/>
        </p:nvGrpSpPr>
        <p:grpSpPr>
          <a:xfrm>
            <a:off x="519972" y="1872000"/>
            <a:ext cx="3294990" cy="1322396"/>
            <a:chOff x="0" y="0"/>
            <a:chExt cx="4393320" cy="1763195"/>
          </a:xfrm>
        </p:grpSpPr>
        <p:sp>
          <p:nvSpPr>
            <p:cNvPr id="448" name="Google Shape;448;p15"/>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9" name="Google Shape;449;p15"/>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450" name="Google Shape;450;p15"/>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451" name="Google Shape;451;p15"/>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452" name="Google Shape;452;p15"/>
          <p:cNvSpPr txBox="1"/>
          <p:nvPr/>
        </p:nvSpPr>
        <p:spPr>
          <a:xfrm>
            <a:off x="483722" y="3251546"/>
            <a:ext cx="3339000" cy="84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u="sng">
                <a:solidFill>
                  <a:srgbClr val="FFFFFF"/>
                </a:solidFill>
                <a:latin typeface="Vollkorn"/>
                <a:ea typeface="Vollkorn"/>
                <a:cs typeface="Vollkorn"/>
                <a:sym typeface="Vollkorn"/>
              </a:rPr>
              <a:t> Thực hiện đường lối Đại hội X</a:t>
            </a:r>
            <a:endParaRPr i="1"/>
          </a:p>
        </p:txBody>
      </p:sp>
      <p:grpSp>
        <p:nvGrpSpPr>
          <p:cNvPr id="453" name="Google Shape;453;p15"/>
          <p:cNvGrpSpPr/>
          <p:nvPr/>
        </p:nvGrpSpPr>
        <p:grpSpPr>
          <a:xfrm>
            <a:off x="7457274" y="1872000"/>
            <a:ext cx="3279135" cy="2186090"/>
            <a:chOff x="0" y="0"/>
            <a:chExt cx="4372179" cy="2914786"/>
          </a:xfrm>
        </p:grpSpPr>
        <p:sp>
          <p:nvSpPr>
            <p:cNvPr id="454" name="Google Shape;454;p15"/>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5" name="Google Shape;455;p15"/>
            <p:cNvSpPr txBox="1"/>
            <p:nvPr/>
          </p:nvSpPr>
          <p:spPr>
            <a:xfrm>
              <a:off x="445211" y="691718"/>
              <a:ext cx="3481800" cy="1727700"/>
            </a:xfrm>
            <a:prstGeom prst="rect">
              <a:avLst/>
            </a:prstGeom>
            <a:noFill/>
            <a:ln>
              <a:noFill/>
            </a:ln>
          </p:spPr>
          <p:txBody>
            <a:bodyPr anchorCtr="0" anchor="t" bIns="0" lIns="0" spcFirstLastPara="1" rIns="0" wrap="square" tIns="0">
              <a:spAutoFit/>
            </a:bodyPr>
            <a:lstStyle/>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Nhiệm vụ then chốt </a:t>
              </a:r>
              <a:endParaRPr i="1"/>
            </a:p>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thứ hai là phát huy </a:t>
              </a:r>
              <a:endParaRPr i="1"/>
            </a:p>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sức mạnh toàn dân tộc</a:t>
              </a:r>
              <a:endParaRPr i="1"/>
            </a:p>
          </p:txBody>
        </p:sp>
      </p:grpSp>
      <p:grpSp>
        <p:nvGrpSpPr>
          <p:cNvPr id="456" name="Google Shape;456;p15"/>
          <p:cNvGrpSpPr/>
          <p:nvPr/>
        </p:nvGrpSpPr>
        <p:grpSpPr>
          <a:xfrm>
            <a:off x="873725" y="3729475"/>
            <a:ext cx="2388070" cy="2527996"/>
            <a:chOff x="0" y="-47625"/>
            <a:chExt cx="812800" cy="860425"/>
          </a:xfrm>
        </p:grpSpPr>
        <p:sp>
          <p:nvSpPr>
            <p:cNvPr id="457" name="Google Shape;457;p15"/>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8" name="Google Shape;458;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6 khóa X</a:t>
              </a:r>
              <a:endParaRPr i="1"/>
            </a:p>
          </p:txBody>
        </p:sp>
      </p:grpSp>
      <p:grpSp>
        <p:nvGrpSpPr>
          <p:cNvPr id="459" name="Google Shape;459;p15"/>
          <p:cNvGrpSpPr/>
          <p:nvPr/>
        </p:nvGrpSpPr>
        <p:grpSpPr>
          <a:xfrm>
            <a:off x="5027002" y="4516529"/>
            <a:ext cx="4069839" cy="1093813"/>
            <a:chOff x="0" y="0"/>
            <a:chExt cx="1285839" cy="345583"/>
          </a:xfrm>
        </p:grpSpPr>
        <p:sp>
          <p:nvSpPr>
            <p:cNvPr id="460" name="Google Shape;460;p15"/>
            <p:cNvSpPr/>
            <p:nvPr/>
          </p:nvSpPr>
          <p:spPr>
            <a:xfrm>
              <a:off x="0" y="0"/>
              <a:ext cx="1285839" cy="345583"/>
            </a:xfrm>
            <a:custGeom>
              <a:rect b="b" l="l" r="r" t="t"/>
              <a:pathLst>
                <a:path extrusionOk="0" h="345583" w="1285839">
                  <a:moveTo>
                    <a:pt x="1082639" y="0"/>
                  </a:moveTo>
                  <a:cubicBezTo>
                    <a:pt x="1194863" y="0"/>
                    <a:pt x="1285839" y="77361"/>
                    <a:pt x="1285839" y="172792"/>
                  </a:cubicBezTo>
                  <a:cubicBezTo>
                    <a:pt x="1285839" y="268222"/>
                    <a:pt x="1194863" y="345583"/>
                    <a:pt x="1082639" y="345583"/>
                  </a:cubicBezTo>
                  <a:lnTo>
                    <a:pt x="203200" y="345583"/>
                  </a:lnTo>
                  <a:cubicBezTo>
                    <a:pt x="90976" y="345583"/>
                    <a:pt x="0" y="268222"/>
                    <a:pt x="0" y="172792"/>
                  </a:cubicBezTo>
                  <a:cubicBezTo>
                    <a:pt x="0" y="77361"/>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1" name="Google Shape;461;p15"/>
            <p:cNvSpPr txBox="1"/>
            <p:nvPr/>
          </p:nvSpPr>
          <p:spPr>
            <a:xfrm>
              <a:off x="0" y="19050"/>
              <a:ext cx="1285839" cy="326533"/>
            </a:xfrm>
            <a:prstGeom prst="rect">
              <a:avLst/>
            </a:prstGeom>
            <a:noFill/>
            <a:ln>
              <a:noFill/>
            </a:ln>
          </p:spPr>
          <p:txBody>
            <a:bodyPr anchorCtr="0" anchor="ctr" bIns="50800" lIns="50800" spcFirstLastPara="1" rIns="50800" wrap="square" tIns="50800">
              <a:noAutofit/>
            </a:bodyPr>
            <a:lstStyle/>
            <a:p>
              <a:pPr indent="0" lvl="0" marL="0" marR="0" rtl="0" algn="ctr">
                <a:lnSpc>
                  <a:spcPct val="108002"/>
                </a:lnSpc>
                <a:spcBef>
                  <a:spcPts val="0"/>
                </a:spcBef>
                <a:spcAft>
                  <a:spcPts val="0"/>
                </a:spcAft>
                <a:buNone/>
              </a:pPr>
              <a:r>
                <a:rPr b="1" i="1" lang="en-US" sz="2699">
                  <a:solidFill>
                    <a:srgbClr val="000000"/>
                  </a:solidFill>
                  <a:latin typeface="Vollkorn SemiBold"/>
                  <a:ea typeface="Vollkorn SemiBold"/>
                  <a:cs typeface="Vollkorn SemiBold"/>
                  <a:sym typeface="Vollkorn SemiBold"/>
                </a:rPr>
                <a:t>Nghị quyết 20-NQ/TW</a:t>
              </a:r>
              <a:endParaRPr i="1"/>
            </a:p>
          </p:txBody>
        </p:sp>
      </p:grpSp>
      <p:sp>
        <p:nvSpPr>
          <p:cNvPr id="462" name="Google Shape;462;p15"/>
          <p:cNvSpPr txBox="1"/>
          <p:nvPr/>
        </p:nvSpPr>
        <p:spPr>
          <a:xfrm>
            <a:off x="11420162" y="4336995"/>
            <a:ext cx="5630400" cy="16701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Tiếp tục xây dựng giai cấp công nhân trong thời kỳ đẩy mạnh CNH - HĐH đất nước</a:t>
            </a:r>
            <a:endParaRPr i="1"/>
          </a:p>
        </p:txBody>
      </p:sp>
      <p:cxnSp>
        <p:nvCxnSpPr>
          <p:cNvPr id="463" name="Google Shape;463;p15"/>
          <p:cNvCxnSpPr/>
          <p:nvPr/>
        </p:nvCxnSpPr>
        <p:spPr>
          <a:xfrm>
            <a:off x="3261795" y="5063436"/>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464" name="Google Shape;464;p15"/>
          <p:cNvCxnSpPr/>
          <p:nvPr/>
        </p:nvCxnSpPr>
        <p:spPr>
          <a:xfrm>
            <a:off x="9096841" y="5063436"/>
            <a:ext cx="2323321" cy="0"/>
          </a:xfrm>
          <a:prstGeom prst="straightConnector1">
            <a:avLst/>
          </a:prstGeom>
          <a:noFill/>
          <a:ln cap="flat" cmpd="sng" w="38100">
            <a:solidFill>
              <a:srgbClr val="FFFFFF"/>
            </a:solidFill>
            <a:prstDash val="solid"/>
            <a:round/>
            <a:headEnd len="sm" w="sm" type="none"/>
            <a:tailEnd len="med" w="med" type="stealth"/>
          </a:ln>
        </p:spPr>
      </p:cxnSp>
      <p:grpSp>
        <p:nvGrpSpPr>
          <p:cNvPr id="465" name="Google Shape;465;p15"/>
          <p:cNvGrpSpPr/>
          <p:nvPr/>
        </p:nvGrpSpPr>
        <p:grpSpPr>
          <a:xfrm>
            <a:off x="873725" y="6835389"/>
            <a:ext cx="2388070" cy="2527996"/>
            <a:chOff x="0" y="-47625"/>
            <a:chExt cx="812800" cy="860425"/>
          </a:xfrm>
        </p:grpSpPr>
        <p:sp>
          <p:nvSpPr>
            <p:cNvPr id="466" name="Google Shape;466;p15"/>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7" name="Google Shape;467;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7 khóa X</a:t>
              </a:r>
              <a:endParaRPr i="1"/>
            </a:p>
          </p:txBody>
        </p:sp>
      </p:grpSp>
      <p:grpSp>
        <p:nvGrpSpPr>
          <p:cNvPr id="468" name="Google Shape;468;p15"/>
          <p:cNvGrpSpPr/>
          <p:nvPr/>
        </p:nvGrpSpPr>
        <p:grpSpPr>
          <a:xfrm>
            <a:off x="5027002" y="7654120"/>
            <a:ext cx="4069839" cy="1030460"/>
            <a:chOff x="0" y="0"/>
            <a:chExt cx="1285839" cy="325567"/>
          </a:xfrm>
        </p:grpSpPr>
        <p:sp>
          <p:nvSpPr>
            <p:cNvPr id="469" name="Google Shape;469;p15"/>
            <p:cNvSpPr/>
            <p:nvPr/>
          </p:nvSpPr>
          <p:spPr>
            <a:xfrm>
              <a:off x="0" y="0"/>
              <a:ext cx="1285839" cy="325567"/>
            </a:xfrm>
            <a:custGeom>
              <a:rect b="b" l="l" r="r" t="t"/>
              <a:pathLst>
                <a:path extrusionOk="0" h="325567" w="1285839">
                  <a:moveTo>
                    <a:pt x="1082639" y="0"/>
                  </a:moveTo>
                  <a:cubicBezTo>
                    <a:pt x="1194863" y="0"/>
                    <a:pt x="1285839" y="72881"/>
                    <a:pt x="1285839" y="162784"/>
                  </a:cubicBezTo>
                  <a:cubicBezTo>
                    <a:pt x="1285839" y="252687"/>
                    <a:pt x="1194863" y="325567"/>
                    <a:pt x="1082639" y="325567"/>
                  </a:cubicBezTo>
                  <a:lnTo>
                    <a:pt x="203200" y="325567"/>
                  </a:lnTo>
                  <a:cubicBezTo>
                    <a:pt x="90976" y="325567"/>
                    <a:pt x="0" y="252687"/>
                    <a:pt x="0" y="162784"/>
                  </a:cubicBezTo>
                  <a:cubicBezTo>
                    <a:pt x="0" y="72881"/>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0" name="Google Shape;470;p15"/>
            <p:cNvSpPr txBox="1"/>
            <p:nvPr/>
          </p:nvSpPr>
          <p:spPr>
            <a:xfrm>
              <a:off x="0" y="28575"/>
              <a:ext cx="1285839" cy="296992"/>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Nghị quyết 25-NQ/TW</a:t>
              </a:r>
              <a:endParaRPr i="1"/>
            </a:p>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25/7/2008</a:t>
              </a:r>
              <a:endParaRPr i="1"/>
            </a:p>
          </p:txBody>
        </p:sp>
      </p:grpSp>
      <p:sp>
        <p:nvSpPr>
          <p:cNvPr id="471" name="Google Shape;471;p15"/>
          <p:cNvSpPr txBox="1"/>
          <p:nvPr/>
        </p:nvSpPr>
        <p:spPr>
          <a:xfrm>
            <a:off x="11420162" y="7433384"/>
            <a:ext cx="5630400" cy="16701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Tăng cường sự lãnh đạo của Đảng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đối với công tác thanh niên thời kỳ đẩy mạnh CNH - HĐH</a:t>
            </a:r>
            <a:endParaRPr i="1"/>
          </a:p>
        </p:txBody>
      </p:sp>
      <p:cxnSp>
        <p:nvCxnSpPr>
          <p:cNvPr id="472" name="Google Shape;472;p15"/>
          <p:cNvCxnSpPr/>
          <p:nvPr/>
        </p:nvCxnSpPr>
        <p:spPr>
          <a:xfrm>
            <a:off x="3261795" y="8169350"/>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473" name="Google Shape;473;p15"/>
          <p:cNvCxnSpPr/>
          <p:nvPr/>
        </p:nvCxnSpPr>
        <p:spPr>
          <a:xfrm flipH="1" rot="10800000">
            <a:off x="9096841" y="8159825"/>
            <a:ext cx="2323321" cy="9525"/>
          </a:xfrm>
          <a:prstGeom prst="straightConnector1">
            <a:avLst/>
          </a:prstGeom>
          <a:noFill/>
          <a:ln cap="flat" cmpd="sng" w="38100">
            <a:solidFill>
              <a:srgbClr val="FFFFFF"/>
            </a:solidFill>
            <a:prstDash val="solid"/>
            <a:round/>
            <a:headEnd len="sm" w="sm" type="none"/>
            <a:tailEnd len="med" w="med" type="stealth"/>
          </a:ln>
        </p:spPr>
      </p:cxn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77" name="Shape 477"/>
        <p:cNvGrpSpPr/>
        <p:nvPr/>
      </p:nvGrpSpPr>
      <p:grpSpPr>
        <a:xfrm>
          <a:off x="0" y="0"/>
          <a:ext cx="0" cy="0"/>
          <a:chOff x="0" y="0"/>
          <a:chExt cx="0" cy="0"/>
        </a:xfrm>
      </p:grpSpPr>
      <p:sp>
        <p:nvSpPr>
          <p:cNvPr id="478" name="Google Shape;478;p1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0" name="Google Shape;480;p16"/>
          <p:cNvGrpSpPr/>
          <p:nvPr/>
        </p:nvGrpSpPr>
        <p:grpSpPr>
          <a:xfrm>
            <a:off x="519972" y="1872000"/>
            <a:ext cx="3294990" cy="1322396"/>
            <a:chOff x="0" y="0"/>
            <a:chExt cx="4393320" cy="1763195"/>
          </a:xfrm>
        </p:grpSpPr>
        <p:sp>
          <p:nvSpPr>
            <p:cNvPr id="481" name="Google Shape;481;p16"/>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2" name="Google Shape;482;p16"/>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483" name="Google Shape;483;p16"/>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484" name="Google Shape;484;p16"/>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485" name="Google Shape;485;p16"/>
          <p:cNvSpPr txBox="1"/>
          <p:nvPr/>
        </p:nvSpPr>
        <p:spPr>
          <a:xfrm>
            <a:off x="483722" y="3251546"/>
            <a:ext cx="33390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200" u="sng">
                <a:solidFill>
                  <a:srgbClr val="FFFFFF"/>
                </a:solidFill>
                <a:latin typeface="Vollkorn"/>
                <a:ea typeface="Vollkorn"/>
                <a:cs typeface="Vollkorn"/>
                <a:sym typeface="Vollkorn"/>
              </a:rPr>
              <a:t> Thực hiện đường lối Đại hội X</a:t>
            </a:r>
            <a:endParaRPr i="1" sz="1300"/>
          </a:p>
        </p:txBody>
      </p:sp>
      <p:grpSp>
        <p:nvGrpSpPr>
          <p:cNvPr id="486" name="Google Shape;486;p16"/>
          <p:cNvGrpSpPr/>
          <p:nvPr/>
        </p:nvGrpSpPr>
        <p:grpSpPr>
          <a:xfrm>
            <a:off x="873725" y="3729475"/>
            <a:ext cx="2388070" cy="2527996"/>
            <a:chOff x="0" y="-47625"/>
            <a:chExt cx="812800" cy="860425"/>
          </a:xfrm>
        </p:grpSpPr>
        <p:sp>
          <p:nvSpPr>
            <p:cNvPr id="487" name="Google Shape;487;p16"/>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8" name="Google Shape;488;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6 khóa X</a:t>
              </a:r>
              <a:endParaRPr i="1"/>
            </a:p>
          </p:txBody>
        </p:sp>
      </p:grpSp>
      <p:grpSp>
        <p:nvGrpSpPr>
          <p:cNvPr id="489" name="Google Shape;489;p16"/>
          <p:cNvGrpSpPr/>
          <p:nvPr/>
        </p:nvGrpSpPr>
        <p:grpSpPr>
          <a:xfrm>
            <a:off x="5027002" y="4358341"/>
            <a:ext cx="4069839" cy="1410189"/>
            <a:chOff x="0" y="0"/>
            <a:chExt cx="1285839" cy="445540"/>
          </a:xfrm>
        </p:grpSpPr>
        <p:sp>
          <p:nvSpPr>
            <p:cNvPr id="490" name="Google Shape;490;p16"/>
            <p:cNvSpPr/>
            <p:nvPr/>
          </p:nvSpPr>
          <p:spPr>
            <a:xfrm>
              <a:off x="0" y="0"/>
              <a:ext cx="1285839" cy="445540"/>
            </a:xfrm>
            <a:custGeom>
              <a:rect b="b" l="l" r="r" t="t"/>
              <a:pathLst>
                <a:path extrusionOk="0" h="445540" w="1285839">
                  <a:moveTo>
                    <a:pt x="1082639" y="0"/>
                  </a:moveTo>
                  <a:cubicBezTo>
                    <a:pt x="1194863" y="0"/>
                    <a:pt x="1285839" y="99738"/>
                    <a:pt x="1285839" y="222770"/>
                  </a:cubicBezTo>
                  <a:cubicBezTo>
                    <a:pt x="1285839" y="345802"/>
                    <a:pt x="1194863" y="445540"/>
                    <a:pt x="1082639" y="445540"/>
                  </a:cubicBezTo>
                  <a:lnTo>
                    <a:pt x="203200" y="445540"/>
                  </a:lnTo>
                  <a:cubicBezTo>
                    <a:pt x="90976" y="445540"/>
                    <a:pt x="0" y="345802"/>
                    <a:pt x="0" y="222770"/>
                  </a:cubicBezTo>
                  <a:cubicBezTo>
                    <a:pt x="0" y="99738"/>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91" name="Google Shape;491;p16"/>
            <p:cNvSpPr txBox="1"/>
            <p:nvPr/>
          </p:nvSpPr>
          <p:spPr>
            <a:xfrm>
              <a:off x="0" y="28575"/>
              <a:ext cx="1285839" cy="416965"/>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599">
                  <a:solidFill>
                    <a:srgbClr val="000000"/>
                  </a:solidFill>
                  <a:latin typeface="Vollkorn SemiBold"/>
                  <a:ea typeface="Vollkorn SemiBold"/>
                  <a:cs typeface="Vollkorn SemiBold"/>
                  <a:sym typeface="Vollkorn SemiBold"/>
                </a:rPr>
                <a:t>Cải cách tiền lương, BHXH và trợ cấp cho người có công giai đoạn 2008 - 2012</a:t>
              </a:r>
              <a:endParaRPr i="1"/>
            </a:p>
          </p:txBody>
        </p:sp>
      </p:grpSp>
      <p:sp>
        <p:nvSpPr>
          <p:cNvPr id="492" name="Google Shape;492;p16"/>
          <p:cNvSpPr txBox="1"/>
          <p:nvPr/>
        </p:nvSpPr>
        <p:spPr>
          <a:xfrm>
            <a:off x="11420162" y="3959811"/>
            <a:ext cx="5630400" cy="2586900"/>
          </a:xfrm>
          <a:prstGeom prst="rect">
            <a:avLst/>
          </a:prstGeom>
          <a:noFill/>
          <a:ln>
            <a:noFill/>
          </a:ln>
        </p:spPr>
        <p:txBody>
          <a:bodyPr anchorCtr="0" anchor="t" bIns="0" lIns="0" spcFirstLastPara="1" rIns="0" wrap="square" tIns="0">
            <a:spAutoFit/>
          </a:bodyPr>
          <a:lstStyle/>
          <a:p>
            <a:pPr indent="0" lvl="0" marL="0" marR="0" rtl="0" algn="ctr">
              <a:lnSpc>
                <a:spcPct val="125979"/>
              </a:lnSpc>
              <a:spcBef>
                <a:spcPts val="0"/>
              </a:spcBef>
              <a:spcAft>
                <a:spcPts val="0"/>
              </a:spcAft>
              <a:buNone/>
            </a:pPr>
            <a:r>
              <a:rPr i="1" lang="en-US" sz="2783">
                <a:solidFill>
                  <a:srgbClr val="FFFFFF"/>
                </a:solidFill>
                <a:latin typeface="Vollkorn"/>
                <a:ea typeface="Vollkorn"/>
                <a:cs typeface="Vollkorn"/>
                <a:sym typeface="Vollkorn"/>
              </a:rPr>
              <a:t>1. Coi việc trả công đúng cho NLĐ </a:t>
            </a:r>
            <a:endParaRPr i="1"/>
          </a:p>
          <a:p>
            <a:pPr indent="0" lvl="0" marL="0" marR="0" rtl="0" algn="ctr">
              <a:lnSpc>
                <a:spcPct val="125979"/>
              </a:lnSpc>
              <a:spcBef>
                <a:spcPts val="0"/>
              </a:spcBef>
              <a:spcAft>
                <a:spcPts val="0"/>
              </a:spcAft>
              <a:buNone/>
            </a:pPr>
            <a:r>
              <a:rPr i="1" lang="en-US" sz="2783">
                <a:solidFill>
                  <a:srgbClr val="FFFFFF"/>
                </a:solidFill>
                <a:latin typeface="Vollkorn"/>
                <a:ea typeface="Vollkorn"/>
                <a:cs typeface="Vollkorn"/>
                <a:sym typeface="Vollkorn"/>
              </a:rPr>
              <a:t>là thực hiện đầu tư phát triển </a:t>
            </a:r>
            <a:endParaRPr i="1"/>
          </a:p>
          <a:p>
            <a:pPr indent="0" lvl="0" marL="0" marR="0" rtl="0" algn="ctr">
              <a:lnSpc>
                <a:spcPct val="125979"/>
              </a:lnSpc>
              <a:spcBef>
                <a:spcPts val="0"/>
              </a:spcBef>
              <a:spcAft>
                <a:spcPts val="0"/>
              </a:spcAft>
              <a:buNone/>
            </a:pPr>
            <a:r>
              <a:rPr i="1" lang="en-US" sz="2783">
                <a:solidFill>
                  <a:srgbClr val="FFFFFF"/>
                </a:solidFill>
                <a:latin typeface="Vollkorn"/>
                <a:ea typeface="Vollkorn"/>
                <a:cs typeface="Vollkorn"/>
                <a:sym typeface="Vollkorn"/>
              </a:rPr>
              <a:t>2. Tạo động lực nội sinh</a:t>
            </a:r>
            <a:endParaRPr i="1"/>
          </a:p>
          <a:p>
            <a:pPr indent="0" lvl="0" marL="0" marR="0" rtl="0" algn="ctr">
              <a:lnSpc>
                <a:spcPct val="125979"/>
              </a:lnSpc>
              <a:spcBef>
                <a:spcPts val="0"/>
              </a:spcBef>
              <a:spcAft>
                <a:spcPts val="0"/>
              </a:spcAft>
              <a:buNone/>
            </a:pPr>
            <a:r>
              <a:rPr i="1" lang="en-US" sz="2783">
                <a:solidFill>
                  <a:srgbClr val="FFFFFF"/>
                </a:solidFill>
                <a:latin typeface="Vollkorn"/>
                <a:ea typeface="Vollkorn"/>
                <a:cs typeface="Vollkorn"/>
                <a:sym typeface="Vollkorn"/>
              </a:rPr>
              <a:t>3. Góp phần làm trong sạch và </a:t>
            </a:r>
            <a:endParaRPr i="1"/>
          </a:p>
          <a:p>
            <a:pPr indent="0" lvl="0" marL="0" marR="0" rtl="0" algn="ctr">
              <a:lnSpc>
                <a:spcPct val="125979"/>
              </a:lnSpc>
              <a:spcBef>
                <a:spcPts val="0"/>
              </a:spcBef>
              <a:spcAft>
                <a:spcPts val="0"/>
              </a:spcAft>
              <a:buNone/>
            </a:pPr>
            <a:r>
              <a:rPr i="1" lang="en-US" sz="2783">
                <a:solidFill>
                  <a:srgbClr val="FFFFFF"/>
                </a:solidFill>
                <a:latin typeface="Vollkorn"/>
                <a:ea typeface="Vollkorn"/>
                <a:cs typeface="Vollkorn"/>
                <a:sym typeface="Vollkorn"/>
              </a:rPr>
              <a:t>nâng cao hiệu quả bộ máy nhà nước</a:t>
            </a:r>
            <a:endParaRPr i="1"/>
          </a:p>
        </p:txBody>
      </p:sp>
      <p:cxnSp>
        <p:nvCxnSpPr>
          <p:cNvPr id="493" name="Google Shape;493;p16"/>
          <p:cNvCxnSpPr/>
          <p:nvPr/>
        </p:nvCxnSpPr>
        <p:spPr>
          <a:xfrm>
            <a:off x="3261795" y="5063436"/>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494" name="Google Shape;494;p16"/>
          <p:cNvCxnSpPr/>
          <p:nvPr/>
        </p:nvCxnSpPr>
        <p:spPr>
          <a:xfrm>
            <a:off x="9096841" y="5063436"/>
            <a:ext cx="2323321" cy="0"/>
          </a:xfrm>
          <a:prstGeom prst="straightConnector1">
            <a:avLst/>
          </a:prstGeom>
          <a:noFill/>
          <a:ln cap="flat" cmpd="sng" w="38100">
            <a:solidFill>
              <a:srgbClr val="FFFFFF"/>
            </a:solidFill>
            <a:prstDash val="solid"/>
            <a:round/>
            <a:headEnd len="sm" w="sm" type="none"/>
            <a:tailEnd len="med" w="med" type="stealth"/>
          </a:ln>
        </p:spPr>
      </p:cxnSp>
      <p:grpSp>
        <p:nvGrpSpPr>
          <p:cNvPr id="495" name="Google Shape;495;p16"/>
          <p:cNvGrpSpPr/>
          <p:nvPr/>
        </p:nvGrpSpPr>
        <p:grpSpPr>
          <a:xfrm>
            <a:off x="873725" y="6835389"/>
            <a:ext cx="2388070" cy="2527996"/>
            <a:chOff x="0" y="-47625"/>
            <a:chExt cx="812800" cy="860425"/>
          </a:xfrm>
        </p:grpSpPr>
        <p:sp>
          <p:nvSpPr>
            <p:cNvPr id="496" name="Google Shape;496;p16"/>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97" name="Google Shape;497;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7 khóa X</a:t>
              </a:r>
              <a:endParaRPr i="1"/>
            </a:p>
          </p:txBody>
        </p:sp>
      </p:grpSp>
      <p:grpSp>
        <p:nvGrpSpPr>
          <p:cNvPr id="498" name="Google Shape;498;p16"/>
          <p:cNvGrpSpPr/>
          <p:nvPr/>
        </p:nvGrpSpPr>
        <p:grpSpPr>
          <a:xfrm>
            <a:off x="5027002" y="7525732"/>
            <a:ext cx="4069839" cy="1268187"/>
            <a:chOff x="0" y="0"/>
            <a:chExt cx="1285839" cy="400675"/>
          </a:xfrm>
        </p:grpSpPr>
        <p:sp>
          <p:nvSpPr>
            <p:cNvPr id="499" name="Google Shape;499;p16"/>
            <p:cNvSpPr/>
            <p:nvPr/>
          </p:nvSpPr>
          <p:spPr>
            <a:xfrm>
              <a:off x="0" y="0"/>
              <a:ext cx="1285839" cy="400675"/>
            </a:xfrm>
            <a:custGeom>
              <a:rect b="b" l="l" r="r" t="t"/>
              <a:pathLst>
                <a:path extrusionOk="0" h="400675" w="1285839">
                  <a:moveTo>
                    <a:pt x="1082639" y="0"/>
                  </a:moveTo>
                  <a:cubicBezTo>
                    <a:pt x="1194863" y="0"/>
                    <a:pt x="1285839" y="89694"/>
                    <a:pt x="1285839" y="200338"/>
                  </a:cubicBezTo>
                  <a:cubicBezTo>
                    <a:pt x="1285839" y="310981"/>
                    <a:pt x="1194863" y="400675"/>
                    <a:pt x="1082639" y="400675"/>
                  </a:cubicBezTo>
                  <a:lnTo>
                    <a:pt x="203200" y="400675"/>
                  </a:lnTo>
                  <a:cubicBezTo>
                    <a:pt x="90976" y="400675"/>
                    <a:pt x="0" y="310981"/>
                    <a:pt x="0" y="200338"/>
                  </a:cubicBezTo>
                  <a:cubicBezTo>
                    <a:pt x="0" y="89694"/>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0" name="Google Shape;500;p16"/>
            <p:cNvSpPr txBox="1"/>
            <p:nvPr/>
          </p:nvSpPr>
          <p:spPr>
            <a:xfrm>
              <a:off x="0" y="28575"/>
              <a:ext cx="1285839" cy="372100"/>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Nghị quyết 27-NQ/TW</a:t>
              </a:r>
              <a:endParaRPr i="1"/>
            </a:p>
            <a:p>
              <a:pPr indent="0" lvl="0" marL="0" marR="0" rtl="0" algn="ctr">
                <a:lnSpc>
                  <a:spcPct val="108003"/>
                </a:lnSpc>
                <a:spcBef>
                  <a:spcPts val="0"/>
                </a:spcBef>
                <a:spcAft>
                  <a:spcPts val="0"/>
                </a:spcAft>
                <a:buNone/>
              </a:pPr>
              <a:r>
                <a:rPr b="1" i="1" lang="en-US" sz="2399">
                  <a:solidFill>
                    <a:srgbClr val="000000"/>
                  </a:solidFill>
                  <a:latin typeface="Vollkorn SemiBold"/>
                  <a:ea typeface="Vollkorn SemiBold"/>
                  <a:cs typeface="Vollkorn SemiBold"/>
                  <a:sym typeface="Vollkorn SemiBold"/>
                </a:rPr>
                <a:t>6/8/2008</a:t>
              </a:r>
              <a:endParaRPr i="1"/>
            </a:p>
          </p:txBody>
        </p:sp>
      </p:grpSp>
      <p:sp>
        <p:nvSpPr>
          <p:cNvPr id="501" name="Google Shape;501;p16"/>
          <p:cNvSpPr txBox="1"/>
          <p:nvPr/>
        </p:nvSpPr>
        <p:spPr>
          <a:xfrm>
            <a:off x="11420162" y="7676271"/>
            <a:ext cx="5630400" cy="10725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Xây dựng đội ngũ tri thức trong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thời kỳ đẩy mạnh CNH - HĐH</a:t>
            </a:r>
            <a:endParaRPr i="1"/>
          </a:p>
        </p:txBody>
      </p:sp>
      <p:cxnSp>
        <p:nvCxnSpPr>
          <p:cNvPr id="502" name="Google Shape;502;p16"/>
          <p:cNvCxnSpPr/>
          <p:nvPr/>
        </p:nvCxnSpPr>
        <p:spPr>
          <a:xfrm flipH="1" rot="10800000">
            <a:off x="3261795" y="8159825"/>
            <a:ext cx="1765207" cy="9525"/>
          </a:xfrm>
          <a:prstGeom prst="straightConnector1">
            <a:avLst/>
          </a:prstGeom>
          <a:noFill/>
          <a:ln cap="flat" cmpd="sng" w="38100">
            <a:solidFill>
              <a:srgbClr val="FFFF00"/>
            </a:solidFill>
            <a:prstDash val="solid"/>
            <a:round/>
            <a:headEnd len="sm" w="sm" type="none"/>
            <a:tailEnd len="med" w="med" type="stealth"/>
          </a:ln>
        </p:spPr>
      </p:cxnSp>
      <p:cxnSp>
        <p:nvCxnSpPr>
          <p:cNvPr id="503" name="Google Shape;503;p16"/>
          <p:cNvCxnSpPr/>
          <p:nvPr/>
        </p:nvCxnSpPr>
        <p:spPr>
          <a:xfrm>
            <a:off x="9096841" y="8159825"/>
            <a:ext cx="2323321" cy="0"/>
          </a:xfrm>
          <a:prstGeom prst="straightConnector1">
            <a:avLst/>
          </a:prstGeom>
          <a:noFill/>
          <a:ln cap="flat" cmpd="sng" w="38100">
            <a:solidFill>
              <a:srgbClr val="FFFFFF"/>
            </a:solidFill>
            <a:prstDash val="solid"/>
            <a:round/>
            <a:headEnd len="sm" w="sm" type="none"/>
            <a:tailEnd len="med" w="med" type="stealth"/>
          </a:ln>
        </p:spPr>
      </p:cxnSp>
      <p:grpSp>
        <p:nvGrpSpPr>
          <p:cNvPr id="504" name="Google Shape;504;p16"/>
          <p:cNvGrpSpPr/>
          <p:nvPr/>
        </p:nvGrpSpPr>
        <p:grpSpPr>
          <a:xfrm>
            <a:off x="7457274" y="1872000"/>
            <a:ext cx="3279135" cy="2186090"/>
            <a:chOff x="0" y="0"/>
            <a:chExt cx="4372179" cy="2914786"/>
          </a:xfrm>
        </p:grpSpPr>
        <p:sp>
          <p:nvSpPr>
            <p:cNvPr id="505" name="Google Shape;505;p16"/>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6" name="Google Shape;506;p16"/>
            <p:cNvSpPr txBox="1"/>
            <p:nvPr/>
          </p:nvSpPr>
          <p:spPr>
            <a:xfrm>
              <a:off x="445211" y="691718"/>
              <a:ext cx="3481800" cy="1727700"/>
            </a:xfrm>
            <a:prstGeom prst="rect">
              <a:avLst/>
            </a:prstGeom>
            <a:noFill/>
            <a:ln>
              <a:noFill/>
            </a:ln>
          </p:spPr>
          <p:txBody>
            <a:bodyPr anchorCtr="0" anchor="t" bIns="0" lIns="0" spcFirstLastPara="1" rIns="0" wrap="square" tIns="0">
              <a:spAutoFit/>
            </a:bodyPr>
            <a:lstStyle/>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Nhiệm vụ then chốt </a:t>
              </a:r>
              <a:endParaRPr i="1"/>
            </a:p>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thứ hai là phát huy </a:t>
              </a:r>
              <a:endParaRPr i="1"/>
            </a:p>
            <a:p>
              <a:pPr indent="0" lvl="0" marL="0" marR="0" rtl="0" algn="ctr">
                <a:lnSpc>
                  <a:spcPct val="140045"/>
                </a:lnSpc>
                <a:spcBef>
                  <a:spcPts val="0"/>
                </a:spcBef>
                <a:spcAft>
                  <a:spcPts val="0"/>
                </a:spcAft>
                <a:buNone/>
              </a:pPr>
              <a:r>
                <a:rPr i="1" lang="en-US" sz="2215">
                  <a:solidFill>
                    <a:srgbClr val="000000"/>
                  </a:solidFill>
                  <a:latin typeface="Vollkorn"/>
                  <a:ea typeface="Vollkorn"/>
                  <a:cs typeface="Vollkorn"/>
                  <a:sym typeface="Vollkorn"/>
                </a:rPr>
                <a:t>sức mạnh toàn dân tộc</a:t>
              </a:r>
              <a:endParaRPr i="1"/>
            </a:p>
          </p:txBody>
        </p:sp>
      </p:grpSp>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10" name="Shape 510"/>
        <p:cNvGrpSpPr/>
        <p:nvPr/>
      </p:nvGrpSpPr>
      <p:grpSpPr>
        <a:xfrm>
          <a:off x="0" y="0"/>
          <a:ext cx="0" cy="0"/>
          <a:chOff x="0" y="0"/>
          <a:chExt cx="0" cy="0"/>
        </a:xfrm>
      </p:grpSpPr>
      <p:sp>
        <p:nvSpPr>
          <p:cNvPr id="511" name="Google Shape;511;p1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1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3" name="Google Shape;513;p17"/>
          <p:cNvGrpSpPr/>
          <p:nvPr/>
        </p:nvGrpSpPr>
        <p:grpSpPr>
          <a:xfrm>
            <a:off x="519972" y="1872000"/>
            <a:ext cx="3294990" cy="1322396"/>
            <a:chOff x="0" y="0"/>
            <a:chExt cx="4393320" cy="1763195"/>
          </a:xfrm>
        </p:grpSpPr>
        <p:sp>
          <p:nvSpPr>
            <p:cNvPr id="514" name="Google Shape;514;p17"/>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15" name="Google Shape;515;p17"/>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516" name="Google Shape;516;p17"/>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517" name="Google Shape;517;p17"/>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518" name="Google Shape;518;p17"/>
          <p:cNvSpPr txBox="1"/>
          <p:nvPr/>
        </p:nvSpPr>
        <p:spPr>
          <a:xfrm>
            <a:off x="483722" y="3251546"/>
            <a:ext cx="33390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200" u="sng">
                <a:solidFill>
                  <a:srgbClr val="FFFFFF"/>
                </a:solidFill>
                <a:latin typeface="Vollkorn"/>
                <a:ea typeface="Vollkorn"/>
                <a:cs typeface="Vollkorn"/>
                <a:sym typeface="Vollkorn"/>
              </a:rPr>
              <a:t> Thực hiện đường lối Đại hội X</a:t>
            </a:r>
            <a:endParaRPr i="1" sz="1300"/>
          </a:p>
        </p:txBody>
      </p:sp>
      <p:grpSp>
        <p:nvGrpSpPr>
          <p:cNvPr id="519" name="Google Shape;519;p17"/>
          <p:cNvGrpSpPr/>
          <p:nvPr/>
        </p:nvGrpSpPr>
        <p:grpSpPr>
          <a:xfrm>
            <a:off x="7475335" y="1888611"/>
            <a:ext cx="3337330" cy="2224886"/>
            <a:chOff x="0" y="0"/>
            <a:chExt cx="4449773" cy="2966515"/>
          </a:xfrm>
        </p:grpSpPr>
        <p:sp>
          <p:nvSpPr>
            <p:cNvPr id="520" name="Google Shape;520;p17"/>
            <p:cNvSpPr/>
            <p:nvPr/>
          </p:nvSpPr>
          <p:spPr>
            <a:xfrm>
              <a:off x="0" y="0"/>
              <a:ext cx="4449773" cy="2966515"/>
            </a:xfrm>
            <a:custGeom>
              <a:rect b="b" l="l" r="r" t="t"/>
              <a:pathLst>
                <a:path extrusionOk="0" h="2966515" w="4449773">
                  <a:moveTo>
                    <a:pt x="0" y="0"/>
                  </a:moveTo>
                  <a:lnTo>
                    <a:pt x="4449773" y="0"/>
                  </a:lnTo>
                  <a:lnTo>
                    <a:pt x="4449773" y="2966515"/>
                  </a:lnTo>
                  <a:lnTo>
                    <a:pt x="0" y="29665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1" name="Google Shape;521;p17"/>
            <p:cNvSpPr txBox="1"/>
            <p:nvPr/>
          </p:nvSpPr>
          <p:spPr>
            <a:xfrm>
              <a:off x="424739" y="795162"/>
              <a:ext cx="3544200" cy="15591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Nhiệm vụ then chốt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thứ ba là đẩy mạnh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toàn diện công cuộc đổi mới</a:t>
              </a:r>
              <a:endParaRPr i="1"/>
            </a:p>
          </p:txBody>
        </p:sp>
      </p:grpSp>
      <p:grpSp>
        <p:nvGrpSpPr>
          <p:cNvPr id="522" name="Google Shape;522;p17"/>
          <p:cNvGrpSpPr/>
          <p:nvPr/>
        </p:nvGrpSpPr>
        <p:grpSpPr>
          <a:xfrm>
            <a:off x="1795731" y="4538169"/>
            <a:ext cx="2786252" cy="3014812"/>
            <a:chOff x="0" y="-66675"/>
            <a:chExt cx="812800" cy="879475"/>
          </a:xfrm>
        </p:grpSpPr>
        <p:sp>
          <p:nvSpPr>
            <p:cNvPr id="523" name="Google Shape;523;p17"/>
            <p:cNvSpPr/>
            <p:nvPr/>
          </p:nvSpPr>
          <p:spPr>
            <a:xfrm>
              <a:off x="0" y="0"/>
              <a:ext cx="812800" cy="812800"/>
            </a:xfrm>
            <a:custGeom>
              <a:rect b="b" l="l" r="r" t="t"/>
              <a:pathLst>
                <a:path extrusionOk="0" h="812800" w="812800">
                  <a:moveTo>
                    <a:pt x="141709" y="0"/>
                  </a:moveTo>
                  <a:lnTo>
                    <a:pt x="671091" y="0"/>
                  </a:lnTo>
                  <a:cubicBezTo>
                    <a:pt x="749355" y="0"/>
                    <a:pt x="812800" y="63445"/>
                    <a:pt x="812800" y="141709"/>
                  </a:cubicBezTo>
                  <a:lnTo>
                    <a:pt x="812800" y="671091"/>
                  </a:lnTo>
                  <a:cubicBezTo>
                    <a:pt x="812800" y="749355"/>
                    <a:pt x="749355" y="812800"/>
                    <a:pt x="671091" y="812800"/>
                  </a:cubicBezTo>
                  <a:lnTo>
                    <a:pt x="141709" y="812800"/>
                  </a:lnTo>
                  <a:cubicBezTo>
                    <a:pt x="63445" y="812800"/>
                    <a:pt x="0" y="749355"/>
                    <a:pt x="0" y="671091"/>
                  </a:cubicBezTo>
                  <a:lnTo>
                    <a:pt x="0" y="141709"/>
                  </a:lnTo>
                  <a:cubicBezTo>
                    <a:pt x="0" y="63445"/>
                    <a:pt x="63445" y="0"/>
                    <a:pt x="141709"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4" name="Google Shape;524;p17"/>
            <p:cNvSpPr txBox="1"/>
            <p:nvPr/>
          </p:nvSpPr>
          <p:spPr>
            <a:xfrm>
              <a:off x="0" y="-66675"/>
              <a:ext cx="812800" cy="87947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1" lang="en-US" sz="3399">
                  <a:solidFill>
                    <a:srgbClr val="000000"/>
                  </a:solidFill>
                  <a:latin typeface="Vollkorn"/>
                  <a:ea typeface="Vollkorn"/>
                  <a:cs typeface="Vollkorn"/>
                  <a:sym typeface="Vollkorn"/>
                </a:rPr>
                <a:t>Hội nghị Trung ương 4 khóa X</a:t>
              </a:r>
              <a:endParaRPr i="1"/>
            </a:p>
          </p:txBody>
        </p:sp>
      </p:grpSp>
      <p:grpSp>
        <p:nvGrpSpPr>
          <p:cNvPr id="525" name="Google Shape;525;p17"/>
          <p:cNvGrpSpPr/>
          <p:nvPr/>
        </p:nvGrpSpPr>
        <p:grpSpPr>
          <a:xfrm>
            <a:off x="11345977" y="3186754"/>
            <a:ext cx="4485115" cy="1070942"/>
            <a:chOff x="0" y="-47625"/>
            <a:chExt cx="2117103" cy="505515"/>
          </a:xfrm>
        </p:grpSpPr>
        <p:sp>
          <p:nvSpPr>
            <p:cNvPr id="526" name="Google Shape;526;p17"/>
            <p:cNvSpPr/>
            <p:nvPr/>
          </p:nvSpPr>
          <p:spPr>
            <a:xfrm>
              <a:off x="0" y="0"/>
              <a:ext cx="2117103" cy="457890"/>
            </a:xfrm>
            <a:custGeom>
              <a:rect b="b" l="l" r="r" t="t"/>
              <a:pathLst>
                <a:path extrusionOk="0" h="457890" w="2117103">
                  <a:moveTo>
                    <a:pt x="1913903" y="0"/>
                  </a:moveTo>
                  <a:cubicBezTo>
                    <a:pt x="2026127" y="0"/>
                    <a:pt x="2117103" y="102502"/>
                    <a:pt x="2117103" y="228945"/>
                  </a:cubicBezTo>
                  <a:cubicBezTo>
                    <a:pt x="2117103" y="355388"/>
                    <a:pt x="2026127" y="457890"/>
                    <a:pt x="1913903" y="457890"/>
                  </a:cubicBezTo>
                  <a:lnTo>
                    <a:pt x="203200" y="457890"/>
                  </a:lnTo>
                  <a:cubicBezTo>
                    <a:pt x="90976" y="457890"/>
                    <a:pt x="0" y="355388"/>
                    <a:pt x="0" y="228945"/>
                  </a:cubicBezTo>
                  <a:cubicBezTo>
                    <a:pt x="0" y="102502"/>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27" name="Google Shape;527;p17"/>
            <p:cNvSpPr txBox="1"/>
            <p:nvPr/>
          </p:nvSpPr>
          <p:spPr>
            <a:xfrm>
              <a:off x="0" y="-47625"/>
              <a:ext cx="2117103" cy="505515"/>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b="1" i="1" lang="en-US" sz="2199">
                  <a:solidFill>
                    <a:srgbClr val="000000"/>
                  </a:solidFill>
                  <a:latin typeface="Vollkorn SemiBold"/>
                  <a:ea typeface="Vollkorn SemiBold"/>
                  <a:cs typeface="Vollkorn SemiBold"/>
                  <a:sym typeface="Vollkorn SemiBold"/>
                </a:rPr>
                <a:t>Nghị quyết 09 về </a:t>
              </a:r>
              <a:endParaRPr i="1"/>
            </a:p>
            <a:p>
              <a:pPr indent="0" lvl="0" marL="0" marR="0" rtl="0" algn="ctr">
                <a:lnSpc>
                  <a:spcPct val="140018"/>
                </a:lnSpc>
                <a:spcBef>
                  <a:spcPts val="0"/>
                </a:spcBef>
                <a:spcAft>
                  <a:spcPts val="0"/>
                </a:spcAft>
                <a:buNone/>
              </a:pPr>
              <a:r>
                <a:rPr b="1" i="1" lang="en-US" sz="2199">
                  <a:solidFill>
                    <a:srgbClr val="000000"/>
                  </a:solidFill>
                  <a:latin typeface="Vollkorn SemiBold"/>
                  <a:ea typeface="Vollkorn SemiBold"/>
                  <a:cs typeface="Vollkorn SemiBold"/>
                  <a:sym typeface="Vollkorn SemiBold"/>
                </a:rPr>
                <a:t>Chiến lược biển Việt Nam đến 2020</a:t>
              </a:r>
              <a:endParaRPr i="1"/>
            </a:p>
          </p:txBody>
        </p:sp>
      </p:grpSp>
      <p:sp>
        <p:nvSpPr>
          <p:cNvPr id="528" name="Google Shape;528;p17"/>
          <p:cNvSpPr/>
          <p:nvPr/>
        </p:nvSpPr>
        <p:spPr>
          <a:xfrm>
            <a:off x="5108098" y="4376942"/>
            <a:ext cx="5297340" cy="5132534"/>
          </a:xfrm>
          <a:custGeom>
            <a:rect b="b" l="l" r="r" t="t"/>
            <a:pathLst>
              <a:path extrusionOk="0" h="5132534" w="5297340">
                <a:moveTo>
                  <a:pt x="0" y="0"/>
                </a:moveTo>
                <a:lnTo>
                  <a:pt x="5297340" y="0"/>
                </a:lnTo>
                <a:lnTo>
                  <a:pt x="5297340" y="5132534"/>
                </a:lnTo>
                <a:lnTo>
                  <a:pt x="0" y="5132534"/>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17"/>
          <p:cNvSpPr txBox="1"/>
          <p:nvPr/>
        </p:nvSpPr>
        <p:spPr>
          <a:xfrm>
            <a:off x="10622483" y="4709579"/>
            <a:ext cx="5807400" cy="956400"/>
          </a:xfrm>
          <a:prstGeom prst="rect">
            <a:avLst/>
          </a:prstGeom>
          <a:noFill/>
          <a:ln>
            <a:noFill/>
          </a:ln>
        </p:spPr>
        <p:txBody>
          <a:bodyPr anchorCtr="0" anchor="t" bIns="0" lIns="0" spcFirstLastPara="1" rIns="0" wrap="square" tIns="0">
            <a:spAutoFit/>
          </a:bodyPr>
          <a:lstStyle/>
          <a:p>
            <a:pPr indent="0" lvl="0" marL="0" marR="0" rtl="0" algn="ctr">
              <a:lnSpc>
                <a:spcPct val="139000"/>
              </a:lnSpc>
              <a:spcBef>
                <a:spcPts val="0"/>
              </a:spcBef>
              <a:spcAft>
                <a:spcPts val="0"/>
              </a:spcAft>
              <a:buNone/>
            </a:pPr>
            <a:r>
              <a:rPr i="1" lang="en-US" sz="2600">
                <a:solidFill>
                  <a:srgbClr val="FFFFFF"/>
                </a:solidFill>
                <a:latin typeface="Vollkorn"/>
                <a:ea typeface="Vollkorn"/>
                <a:cs typeface="Vollkorn"/>
                <a:sym typeface="Vollkorn"/>
              </a:rPr>
              <a:t>Có vị trí địa chính trị, </a:t>
            </a:r>
            <a:endParaRPr i="1"/>
          </a:p>
          <a:p>
            <a:pPr indent="0" lvl="0" marL="0" marR="0" rtl="0" algn="ctr">
              <a:lnSpc>
                <a:spcPct val="139000"/>
              </a:lnSpc>
              <a:spcBef>
                <a:spcPts val="0"/>
              </a:spcBef>
              <a:spcAft>
                <a:spcPts val="0"/>
              </a:spcAft>
              <a:buNone/>
            </a:pPr>
            <a:r>
              <a:rPr i="1" lang="en-US" sz="2600">
                <a:solidFill>
                  <a:srgbClr val="FFFFFF"/>
                </a:solidFill>
                <a:latin typeface="Vollkorn"/>
                <a:ea typeface="Vollkorn"/>
                <a:cs typeface="Vollkorn"/>
                <a:sym typeface="Vollkorn"/>
              </a:rPr>
              <a:t>địa kinh tế cực kỳ quan trọng</a:t>
            </a:r>
            <a:endParaRPr i="1"/>
          </a:p>
        </p:txBody>
      </p:sp>
      <p:sp>
        <p:nvSpPr>
          <p:cNvPr id="530" name="Google Shape;530;p17"/>
          <p:cNvSpPr txBox="1"/>
          <p:nvPr/>
        </p:nvSpPr>
        <p:spPr>
          <a:xfrm>
            <a:off x="10622483" y="5974722"/>
            <a:ext cx="5807400" cy="1512900"/>
          </a:xfrm>
          <a:prstGeom prst="rect">
            <a:avLst/>
          </a:prstGeom>
          <a:noFill/>
          <a:ln>
            <a:noFill/>
          </a:ln>
        </p:spPr>
        <p:txBody>
          <a:bodyPr anchorCtr="0" anchor="t" bIns="0" lIns="0" spcFirstLastPara="1" rIns="0" wrap="square" tIns="0">
            <a:spAutoFit/>
          </a:bodyPr>
          <a:lstStyle/>
          <a:p>
            <a:pPr indent="0" lvl="0" marL="0" marR="0" rtl="0" algn="ctr">
              <a:lnSpc>
                <a:spcPct val="139000"/>
              </a:lnSpc>
              <a:spcBef>
                <a:spcPts val="0"/>
              </a:spcBef>
              <a:spcAft>
                <a:spcPts val="0"/>
              </a:spcAft>
              <a:buNone/>
            </a:pPr>
            <a:r>
              <a:rPr i="1" lang="en-US" sz="2600">
                <a:solidFill>
                  <a:srgbClr val="FFFFFF"/>
                </a:solidFill>
                <a:latin typeface="Vollkorn"/>
                <a:ea typeface="Vollkorn"/>
                <a:cs typeface="Vollkorn"/>
                <a:sym typeface="Vollkorn"/>
              </a:rPr>
              <a:t>Phấn đấu đến 2020, </a:t>
            </a:r>
            <a:endParaRPr i="1"/>
          </a:p>
          <a:p>
            <a:pPr indent="0" lvl="0" marL="0" marR="0" rtl="0" algn="ctr">
              <a:lnSpc>
                <a:spcPct val="139000"/>
              </a:lnSpc>
              <a:spcBef>
                <a:spcPts val="0"/>
              </a:spcBef>
              <a:spcAft>
                <a:spcPts val="0"/>
              </a:spcAft>
              <a:buNone/>
            </a:pPr>
            <a:r>
              <a:rPr i="1" lang="en-US" sz="2600">
                <a:solidFill>
                  <a:srgbClr val="FFFFFF"/>
                </a:solidFill>
                <a:latin typeface="Vollkorn"/>
                <a:ea typeface="Vollkorn"/>
                <a:cs typeface="Vollkorn"/>
                <a:sym typeface="Vollkorn"/>
              </a:rPr>
              <a:t>kinh tế biển đóng góp 53 - 55% GDP, </a:t>
            </a:r>
            <a:endParaRPr i="1"/>
          </a:p>
          <a:p>
            <a:pPr indent="0" lvl="0" marL="0" marR="0" rtl="0" algn="ctr">
              <a:lnSpc>
                <a:spcPct val="139000"/>
              </a:lnSpc>
              <a:spcBef>
                <a:spcPts val="0"/>
              </a:spcBef>
              <a:spcAft>
                <a:spcPts val="0"/>
              </a:spcAft>
              <a:buNone/>
            </a:pPr>
            <a:r>
              <a:rPr i="1" lang="en-US" sz="2600">
                <a:solidFill>
                  <a:srgbClr val="FFFFFF"/>
                </a:solidFill>
                <a:latin typeface="Vollkorn"/>
                <a:ea typeface="Vollkorn"/>
                <a:cs typeface="Vollkorn"/>
                <a:sym typeface="Vollkorn"/>
              </a:rPr>
              <a:t>55 - 60% kim ngạch xuất khẩu</a:t>
            </a:r>
            <a:endParaRPr i="1"/>
          </a:p>
        </p:txBody>
      </p:sp>
      <p:sp>
        <p:nvSpPr>
          <p:cNvPr id="531" name="Google Shape;531;p17"/>
          <p:cNvSpPr txBox="1"/>
          <p:nvPr/>
        </p:nvSpPr>
        <p:spPr>
          <a:xfrm>
            <a:off x="10747117" y="7799623"/>
            <a:ext cx="5807400" cy="956400"/>
          </a:xfrm>
          <a:prstGeom prst="rect">
            <a:avLst/>
          </a:prstGeom>
          <a:noFill/>
          <a:ln>
            <a:noFill/>
          </a:ln>
        </p:spPr>
        <p:txBody>
          <a:bodyPr anchorCtr="0" anchor="t" bIns="0" lIns="0" spcFirstLastPara="1" rIns="0" wrap="square" tIns="0">
            <a:spAutoFit/>
          </a:bodyPr>
          <a:lstStyle/>
          <a:p>
            <a:pPr indent="0" lvl="0" marL="0" marR="0" rtl="0" algn="ctr">
              <a:lnSpc>
                <a:spcPct val="139000"/>
              </a:lnSpc>
              <a:spcBef>
                <a:spcPts val="0"/>
              </a:spcBef>
              <a:spcAft>
                <a:spcPts val="0"/>
              </a:spcAft>
              <a:buNone/>
            </a:pPr>
            <a:r>
              <a:rPr i="1" lang="en-US" sz="2600">
                <a:solidFill>
                  <a:srgbClr val="FFFFFF"/>
                </a:solidFill>
                <a:latin typeface="Vollkorn"/>
                <a:ea typeface="Vollkorn"/>
                <a:cs typeface="Vollkorn"/>
                <a:sym typeface="Vollkorn"/>
              </a:rPr>
              <a:t>Trở thành quốc gia mạnh về biển, làm giàu và phát huy mọi tiềm năng từ biển</a:t>
            </a:r>
            <a:endParaRPr i="1"/>
          </a:p>
        </p:txBody>
      </p:sp>
    </p:spTree>
  </p:cSld>
  <p:clrMapOvr>
    <a:masterClrMapping/>
  </p:clrMapOvr>
  <p:transition spd="slow" p14:dur="1500">
    <p:split orient="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35" name="Shape 535"/>
        <p:cNvGrpSpPr/>
        <p:nvPr/>
      </p:nvGrpSpPr>
      <p:grpSpPr>
        <a:xfrm>
          <a:off x="0" y="0"/>
          <a:ext cx="0" cy="0"/>
          <a:chOff x="0" y="0"/>
          <a:chExt cx="0" cy="0"/>
        </a:xfrm>
      </p:grpSpPr>
      <p:sp>
        <p:nvSpPr>
          <p:cNvPr id="536" name="Google Shape;536;p1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38" name="Google Shape;538;p18"/>
          <p:cNvGrpSpPr/>
          <p:nvPr/>
        </p:nvGrpSpPr>
        <p:grpSpPr>
          <a:xfrm>
            <a:off x="519972" y="1872000"/>
            <a:ext cx="3294982" cy="1322396"/>
            <a:chOff x="0" y="0"/>
            <a:chExt cx="4393309" cy="1763195"/>
          </a:xfrm>
        </p:grpSpPr>
        <p:sp>
          <p:nvSpPr>
            <p:cNvPr id="539" name="Google Shape;539;p18"/>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18"/>
            <p:cNvSpPr txBox="1"/>
            <p:nvPr/>
          </p:nvSpPr>
          <p:spPr>
            <a:xfrm>
              <a:off x="55320" y="97324"/>
              <a:ext cx="4337989" cy="1428846"/>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lang="en-US" sz="2100">
                  <a:solidFill>
                    <a:srgbClr val="000000"/>
                  </a:solidFill>
                  <a:latin typeface="Vollkorn"/>
                  <a:ea typeface="Vollkorn"/>
                  <a:cs typeface="Vollkorn"/>
                  <a:sym typeface="Vollkorn"/>
                </a:rPr>
                <a:t>Đại hội lần thứ X (2006)</a:t>
              </a:r>
              <a:endParaRPr/>
            </a:p>
            <a:p>
              <a:pPr indent="0" lvl="0" marL="0" marR="0" rtl="0" algn="ctr">
                <a:lnSpc>
                  <a:spcPct val="136000"/>
                </a:lnSpc>
                <a:spcBef>
                  <a:spcPts val="0"/>
                </a:spcBef>
                <a:spcAft>
                  <a:spcPts val="0"/>
                </a:spcAft>
                <a:buNone/>
              </a:pPr>
              <a:r>
                <a:rPr lang="en-US" sz="2100">
                  <a:solidFill>
                    <a:srgbClr val="000000"/>
                  </a:solidFill>
                  <a:latin typeface="Vollkorn"/>
                  <a:ea typeface="Vollkorn"/>
                  <a:cs typeface="Vollkorn"/>
                  <a:sym typeface="Vollkorn"/>
                </a:rPr>
                <a:t>và quá trình thực hiện</a:t>
              </a:r>
              <a:endParaRPr/>
            </a:p>
            <a:p>
              <a:pPr indent="0" lvl="0" marL="0" marR="0" rtl="0" algn="ctr">
                <a:lnSpc>
                  <a:spcPct val="136000"/>
                </a:lnSpc>
                <a:spcBef>
                  <a:spcPts val="0"/>
                </a:spcBef>
                <a:spcAft>
                  <a:spcPts val="0"/>
                </a:spcAft>
                <a:buNone/>
              </a:pPr>
              <a:r>
                <a:rPr lang="en-US" sz="2100">
                  <a:solidFill>
                    <a:srgbClr val="000000"/>
                  </a:solidFill>
                  <a:latin typeface="Vollkorn"/>
                  <a:ea typeface="Vollkorn"/>
                  <a:cs typeface="Vollkorn"/>
                  <a:sym typeface="Vollkorn"/>
                </a:rPr>
                <a:t>Nghị quyết Đại hội</a:t>
              </a:r>
              <a:endParaRPr/>
            </a:p>
          </p:txBody>
        </p:sp>
      </p:grpSp>
      <p:sp>
        <p:nvSpPr>
          <p:cNvPr id="541" name="Google Shape;541;p18"/>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542" name="Google Shape;542;p18"/>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543" name="Google Shape;543;p18"/>
          <p:cNvSpPr txBox="1"/>
          <p:nvPr/>
        </p:nvSpPr>
        <p:spPr>
          <a:xfrm>
            <a:off x="483722" y="3251546"/>
            <a:ext cx="33390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200" u="sng">
                <a:solidFill>
                  <a:srgbClr val="FFFFFF"/>
                </a:solidFill>
                <a:latin typeface="Vollkorn"/>
                <a:ea typeface="Vollkorn"/>
                <a:cs typeface="Vollkorn"/>
                <a:sym typeface="Vollkorn"/>
              </a:rPr>
              <a:t> Thực hiện đường lối Đại hội X</a:t>
            </a:r>
            <a:endParaRPr i="1" sz="1300"/>
          </a:p>
        </p:txBody>
      </p:sp>
      <p:grpSp>
        <p:nvGrpSpPr>
          <p:cNvPr id="544" name="Google Shape;544;p18"/>
          <p:cNvGrpSpPr/>
          <p:nvPr/>
        </p:nvGrpSpPr>
        <p:grpSpPr>
          <a:xfrm>
            <a:off x="7475335" y="1888611"/>
            <a:ext cx="3337330" cy="2224886"/>
            <a:chOff x="0" y="0"/>
            <a:chExt cx="4449773" cy="2966515"/>
          </a:xfrm>
        </p:grpSpPr>
        <p:sp>
          <p:nvSpPr>
            <p:cNvPr id="545" name="Google Shape;545;p18"/>
            <p:cNvSpPr/>
            <p:nvPr/>
          </p:nvSpPr>
          <p:spPr>
            <a:xfrm>
              <a:off x="0" y="0"/>
              <a:ext cx="4449773" cy="2966515"/>
            </a:xfrm>
            <a:custGeom>
              <a:rect b="b" l="l" r="r" t="t"/>
              <a:pathLst>
                <a:path extrusionOk="0" h="2966515" w="4449773">
                  <a:moveTo>
                    <a:pt x="0" y="0"/>
                  </a:moveTo>
                  <a:lnTo>
                    <a:pt x="4449773" y="0"/>
                  </a:lnTo>
                  <a:lnTo>
                    <a:pt x="4449773" y="2966515"/>
                  </a:lnTo>
                  <a:lnTo>
                    <a:pt x="0" y="29665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46" name="Google Shape;546;p18"/>
            <p:cNvSpPr txBox="1"/>
            <p:nvPr/>
          </p:nvSpPr>
          <p:spPr>
            <a:xfrm>
              <a:off x="424739" y="795162"/>
              <a:ext cx="3544200" cy="15591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Nhiệm vụ then chốt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thứ ba là đẩy mạnh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toàn diện công cuộc đổi mới</a:t>
              </a:r>
              <a:endParaRPr i="1"/>
            </a:p>
          </p:txBody>
        </p:sp>
      </p:grpSp>
      <p:grpSp>
        <p:nvGrpSpPr>
          <p:cNvPr id="547" name="Google Shape;547;p18"/>
          <p:cNvGrpSpPr/>
          <p:nvPr/>
        </p:nvGrpSpPr>
        <p:grpSpPr>
          <a:xfrm>
            <a:off x="873725" y="3729475"/>
            <a:ext cx="2388070" cy="2527996"/>
            <a:chOff x="0" y="-47625"/>
            <a:chExt cx="812800" cy="860425"/>
          </a:xfrm>
        </p:grpSpPr>
        <p:sp>
          <p:nvSpPr>
            <p:cNvPr id="548" name="Google Shape;548;p18"/>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49" name="Google Shape;549;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6 khóa X</a:t>
              </a:r>
              <a:endParaRPr i="1"/>
            </a:p>
          </p:txBody>
        </p:sp>
      </p:grpSp>
      <p:grpSp>
        <p:nvGrpSpPr>
          <p:cNvPr id="550" name="Google Shape;550;p18"/>
          <p:cNvGrpSpPr/>
          <p:nvPr/>
        </p:nvGrpSpPr>
        <p:grpSpPr>
          <a:xfrm>
            <a:off x="5027002" y="4358341"/>
            <a:ext cx="4069839" cy="1410189"/>
            <a:chOff x="0" y="0"/>
            <a:chExt cx="1285839" cy="445540"/>
          </a:xfrm>
        </p:grpSpPr>
        <p:sp>
          <p:nvSpPr>
            <p:cNvPr id="551" name="Google Shape;551;p18"/>
            <p:cNvSpPr/>
            <p:nvPr/>
          </p:nvSpPr>
          <p:spPr>
            <a:xfrm>
              <a:off x="0" y="0"/>
              <a:ext cx="1285839" cy="445540"/>
            </a:xfrm>
            <a:custGeom>
              <a:rect b="b" l="l" r="r" t="t"/>
              <a:pathLst>
                <a:path extrusionOk="0" h="445540" w="1285839">
                  <a:moveTo>
                    <a:pt x="1082639" y="0"/>
                  </a:moveTo>
                  <a:cubicBezTo>
                    <a:pt x="1194863" y="0"/>
                    <a:pt x="1285839" y="99738"/>
                    <a:pt x="1285839" y="222770"/>
                  </a:cubicBezTo>
                  <a:cubicBezTo>
                    <a:pt x="1285839" y="345802"/>
                    <a:pt x="1194863" y="445540"/>
                    <a:pt x="1082639" y="445540"/>
                  </a:cubicBezTo>
                  <a:lnTo>
                    <a:pt x="203200" y="445540"/>
                  </a:lnTo>
                  <a:cubicBezTo>
                    <a:pt x="90976" y="445540"/>
                    <a:pt x="0" y="345802"/>
                    <a:pt x="0" y="222770"/>
                  </a:cubicBezTo>
                  <a:cubicBezTo>
                    <a:pt x="0" y="99738"/>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552" name="Google Shape;552;p18"/>
            <p:cNvSpPr txBox="1"/>
            <p:nvPr/>
          </p:nvSpPr>
          <p:spPr>
            <a:xfrm>
              <a:off x="0" y="19050"/>
              <a:ext cx="1285839" cy="426490"/>
            </a:xfrm>
            <a:prstGeom prst="rect">
              <a:avLst/>
            </a:prstGeom>
            <a:noFill/>
            <a:ln>
              <a:noFill/>
            </a:ln>
          </p:spPr>
          <p:txBody>
            <a:bodyPr anchorCtr="0" anchor="ctr" bIns="50800" lIns="50800" spcFirstLastPara="1" rIns="50800" wrap="square" tIns="50800">
              <a:noAutofit/>
            </a:bodyPr>
            <a:lstStyle/>
            <a:p>
              <a:pPr indent="0" lvl="0" marL="0" marR="0" rtl="0" algn="ctr">
                <a:lnSpc>
                  <a:spcPct val="108002"/>
                </a:lnSpc>
                <a:spcBef>
                  <a:spcPts val="0"/>
                </a:spcBef>
                <a:spcAft>
                  <a:spcPts val="0"/>
                </a:spcAft>
                <a:buNone/>
              </a:pPr>
              <a:r>
                <a:rPr b="1" i="1" lang="en-US" sz="2499">
                  <a:solidFill>
                    <a:srgbClr val="000000"/>
                  </a:solidFill>
                  <a:latin typeface="Vollkorn SemiBold"/>
                  <a:ea typeface="Vollkorn SemiBold"/>
                  <a:cs typeface="Vollkorn SemiBold"/>
                  <a:sym typeface="Vollkorn SemiBold"/>
                </a:rPr>
                <a:t>Nghị quyết 21 về </a:t>
              </a:r>
              <a:endParaRPr i="1" sz="1200"/>
            </a:p>
            <a:p>
              <a:pPr indent="0" lvl="0" marL="0" marR="0" rtl="0" algn="ctr">
                <a:lnSpc>
                  <a:spcPct val="108002"/>
                </a:lnSpc>
                <a:spcBef>
                  <a:spcPts val="0"/>
                </a:spcBef>
                <a:spcAft>
                  <a:spcPts val="0"/>
                </a:spcAft>
                <a:buNone/>
              </a:pPr>
              <a:r>
                <a:rPr b="1" i="1" lang="en-US" sz="2499">
                  <a:solidFill>
                    <a:srgbClr val="000000"/>
                  </a:solidFill>
                  <a:latin typeface="Vollkorn SemiBold"/>
                  <a:ea typeface="Vollkorn SemiBold"/>
                  <a:cs typeface="Vollkorn SemiBold"/>
                  <a:sym typeface="Vollkorn SemiBold"/>
                </a:rPr>
                <a:t>Tiếp tục hoàn thiện thể chế KTTT định hướng XHCN</a:t>
              </a:r>
              <a:endParaRPr i="1" sz="1200"/>
            </a:p>
          </p:txBody>
        </p:sp>
      </p:grpSp>
      <p:sp>
        <p:nvSpPr>
          <p:cNvPr id="553" name="Google Shape;553;p18"/>
          <p:cNvSpPr txBox="1"/>
          <p:nvPr/>
        </p:nvSpPr>
        <p:spPr>
          <a:xfrm>
            <a:off x="11420162" y="4579882"/>
            <a:ext cx="5630400" cy="10725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Tôn trọng đầy đủ các quy luật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thị trường và các thông lệ quốc tế</a:t>
            </a:r>
            <a:endParaRPr i="1"/>
          </a:p>
        </p:txBody>
      </p:sp>
      <p:cxnSp>
        <p:nvCxnSpPr>
          <p:cNvPr id="554" name="Google Shape;554;p18"/>
          <p:cNvCxnSpPr/>
          <p:nvPr/>
        </p:nvCxnSpPr>
        <p:spPr>
          <a:xfrm>
            <a:off x="3261795" y="5063436"/>
            <a:ext cx="1765207" cy="0"/>
          </a:xfrm>
          <a:prstGeom prst="straightConnector1">
            <a:avLst/>
          </a:prstGeom>
          <a:noFill/>
          <a:ln cap="flat" cmpd="sng" w="38100">
            <a:solidFill>
              <a:srgbClr val="FFFF00"/>
            </a:solidFill>
            <a:prstDash val="solid"/>
            <a:round/>
            <a:headEnd len="sm" w="sm" type="none"/>
            <a:tailEnd len="med" w="med" type="stealth"/>
          </a:ln>
        </p:spPr>
      </p:cxnSp>
      <p:cxnSp>
        <p:nvCxnSpPr>
          <p:cNvPr id="555" name="Google Shape;555;p18"/>
          <p:cNvCxnSpPr/>
          <p:nvPr/>
        </p:nvCxnSpPr>
        <p:spPr>
          <a:xfrm>
            <a:off x="9096841" y="5063436"/>
            <a:ext cx="2323321" cy="0"/>
          </a:xfrm>
          <a:prstGeom prst="straightConnector1">
            <a:avLst/>
          </a:prstGeom>
          <a:noFill/>
          <a:ln cap="flat" cmpd="sng" w="38100">
            <a:solidFill>
              <a:srgbClr val="FFFFFF"/>
            </a:solidFill>
            <a:prstDash val="solid"/>
            <a:round/>
            <a:headEnd len="sm" w="sm" type="none"/>
            <a:tailEnd len="med" w="med" type="stealth"/>
          </a:ln>
        </p:spPr>
      </p:cxnSp>
      <p:grpSp>
        <p:nvGrpSpPr>
          <p:cNvPr id="556" name="Google Shape;556;p18"/>
          <p:cNvGrpSpPr/>
          <p:nvPr/>
        </p:nvGrpSpPr>
        <p:grpSpPr>
          <a:xfrm>
            <a:off x="873725" y="6835389"/>
            <a:ext cx="2388070" cy="2527996"/>
            <a:chOff x="0" y="-47625"/>
            <a:chExt cx="812800" cy="860425"/>
          </a:xfrm>
        </p:grpSpPr>
        <p:sp>
          <p:nvSpPr>
            <p:cNvPr id="557" name="Google Shape;557;p18"/>
            <p:cNvSpPr/>
            <p:nvPr/>
          </p:nvSpPr>
          <p:spPr>
            <a:xfrm>
              <a:off x="0" y="0"/>
              <a:ext cx="812800" cy="812800"/>
            </a:xfrm>
            <a:custGeom>
              <a:rect b="b" l="l" r="r" t="t"/>
              <a:pathLst>
                <a:path extrusionOk="0" h="812800" w="812800">
                  <a:moveTo>
                    <a:pt x="136160" y="0"/>
                  </a:moveTo>
                  <a:lnTo>
                    <a:pt x="676640" y="0"/>
                  </a:lnTo>
                  <a:cubicBezTo>
                    <a:pt x="712752" y="0"/>
                    <a:pt x="747385" y="14345"/>
                    <a:pt x="772920" y="39880"/>
                  </a:cubicBezTo>
                  <a:cubicBezTo>
                    <a:pt x="798455" y="65415"/>
                    <a:pt x="812800" y="100048"/>
                    <a:pt x="812800" y="136160"/>
                  </a:cubicBezTo>
                  <a:lnTo>
                    <a:pt x="812800" y="676640"/>
                  </a:lnTo>
                  <a:cubicBezTo>
                    <a:pt x="812800" y="712752"/>
                    <a:pt x="798455" y="747385"/>
                    <a:pt x="772920" y="772920"/>
                  </a:cubicBezTo>
                  <a:cubicBezTo>
                    <a:pt x="747385" y="798455"/>
                    <a:pt x="712752" y="812800"/>
                    <a:pt x="676640" y="812800"/>
                  </a:cubicBezTo>
                  <a:lnTo>
                    <a:pt x="136160" y="812800"/>
                  </a:lnTo>
                  <a:cubicBezTo>
                    <a:pt x="100048" y="812800"/>
                    <a:pt x="65415" y="798455"/>
                    <a:pt x="39880" y="772920"/>
                  </a:cubicBezTo>
                  <a:cubicBezTo>
                    <a:pt x="14345" y="747385"/>
                    <a:pt x="0" y="712752"/>
                    <a:pt x="0" y="676640"/>
                  </a:cubicBezTo>
                  <a:lnTo>
                    <a:pt x="0" y="136160"/>
                  </a:lnTo>
                  <a:cubicBezTo>
                    <a:pt x="0" y="100048"/>
                    <a:pt x="14345" y="65415"/>
                    <a:pt x="39880" y="39880"/>
                  </a:cubicBezTo>
                  <a:cubicBezTo>
                    <a:pt x="65415" y="14345"/>
                    <a:pt x="100048" y="0"/>
                    <a:pt x="136160"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58" name="Google Shape;558;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Hội nghị </a:t>
              </a:r>
              <a:endParaRPr i="1"/>
            </a:p>
            <a:p>
              <a:pPr indent="0" lvl="0" marL="0" marR="0" rtl="0" algn="ctr">
                <a:lnSpc>
                  <a:spcPct val="140015"/>
                </a:lnSpc>
                <a:spcBef>
                  <a:spcPts val="0"/>
                </a:spcBef>
                <a:spcAft>
                  <a:spcPts val="0"/>
                </a:spcAft>
                <a:buNone/>
              </a:pPr>
              <a:r>
                <a:rPr b="1" i="1" lang="en-US" sz="2599">
                  <a:solidFill>
                    <a:srgbClr val="000000"/>
                  </a:solidFill>
                  <a:latin typeface="Vollkorn"/>
                  <a:ea typeface="Vollkorn"/>
                  <a:cs typeface="Vollkorn"/>
                  <a:sym typeface="Vollkorn"/>
                </a:rPr>
                <a:t>Trung ương 7 khóa X</a:t>
              </a:r>
              <a:endParaRPr i="1"/>
            </a:p>
          </p:txBody>
        </p:sp>
      </p:grpSp>
      <p:grpSp>
        <p:nvGrpSpPr>
          <p:cNvPr id="559" name="Google Shape;559;p18"/>
          <p:cNvGrpSpPr/>
          <p:nvPr/>
        </p:nvGrpSpPr>
        <p:grpSpPr>
          <a:xfrm>
            <a:off x="5074161" y="7518705"/>
            <a:ext cx="4069839" cy="1282240"/>
            <a:chOff x="0" y="0"/>
            <a:chExt cx="1285839" cy="405115"/>
          </a:xfrm>
        </p:grpSpPr>
        <p:sp>
          <p:nvSpPr>
            <p:cNvPr id="560" name="Google Shape;560;p18"/>
            <p:cNvSpPr/>
            <p:nvPr/>
          </p:nvSpPr>
          <p:spPr>
            <a:xfrm>
              <a:off x="0" y="0"/>
              <a:ext cx="1285839" cy="405115"/>
            </a:xfrm>
            <a:custGeom>
              <a:rect b="b" l="l" r="r" t="t"/>
              <a:pathLst>
                <a:path extrusionOk="0" h="405115" w="1285839">
                  <a:moveTo>
                    <a:pt x="1082639" y="0"/>
                  </a:moveTo>
                  <a:cubicBezTo>
                    <a:pt x="1194863" y="0"/>
                    <a:pt x="1285839" y="90688"/>
                    <a:pt x="1285839" y="202558"/>
                  </a:cubicBezTo>
                  <a:cubicBezTo>
                    <a:pt x="1285839" y="314427"/>
                    <a:pt x="1194863" y="405115"/>
                    <a:pt x="1082639" y="405115"/>
                  </a:cubicBezTo>
                  <a:lnTo>
                    <a:pt x="203200" y="405115"/>
                  </a:lnTo>
                  <a:cubicBezTo>
                    <a:pt x="90976" y="405115"/>
                    <a:pt x="0" y="314427"/>
                    <a:pt x="0" y="202558"/>
                  </a:cubicBezTo>
                  <a:cubicBezTo>
                    <a:pt x="0" y="90688"/>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561" name="Google Shape;561;p18"/>
            <p:cNvSpPr txBox="1"/>
            <p:nvPr/>
          </p:nvSpPr>
          <p:spPr>
            <a:xfrm>
              <a:off x="0" y="28575"/>
              <a:ext cx="1285839" cy="376540"/>
            </a:xfrm>
            <a:prstGeom prst="rect">
              <a:avLst/>
            </a:prstGeom>
            <a:noFill/>
            <a:ln>
              <a:noFill/>
            </a:ln>
          </p:spPr>
          <p:txBody>
            <a:bodyPr anchorCtr="0" anchor="ctr" bIns="50800" lIns="50800" spcFirstLastPara="1" rIns="50800" wrap="square" tIns="50800">
              <a:noAutofit/>
            </a:bodyPr>
            <a:lstStyle/>
            <a:p>
              <a:pPr indent="0" lvl="0" marL="0" marR="0" rtl="0" algn="ctr">
                <a:lnSpc>
                  <a:spcPct val="108003"/>
                </a:lnSpc>
                <a:spcBef>
                  <a:spcPts val="0"/>
                </a:spcBef>
                <a:spcAft>
                  <a:spcPts val="0"/>
                </a:spcAft>
                <a:buNone/>
              </a:pPr>
              <a:r>
                <a:rPr b="1" i="1" lang="en-US" sz="2099">
                  <a:solidFill>
                    <a:srgbClr val="000000"/>
                  </a:solidFill>
                  <a:latin typeface="Vollkorn SemiBold"/>
                  <a:ea typeface="Vollkorn SemiBold"/>
                  <a:cs typeface="Vollkorn SemiBold"/>
                  <a:sym typeface="Vollkorn SemiBold"/>
                </a:rPr>
                <a:t>Nghị quyết</a:t>
              </a:r>
              <a:endParaRPr i="1" sz="1200"/>
            </a:p>
            <a:p>
              <a:pPr indent="0" lvl="0" marL="0" marR="0" rtl="0" algn="ctr">
                <a:lnSpc>
                  <a:spcPct val="108003"/>
                </a:lnSpc>
                <a:spcBef>
                  <a:spcPts val="0"/>
                </a:spcBef>
                <a:spcAft>
                  <a:spcPts val="0"/>
                </a:spcAft>
                <a:buNone/>
              </a:pPr>
              <a:r>
                <a:rPr b="1" i="1" lang="en-US" sz="2099">
                  <a:solidFill>
                    <a:srgbClr val="000000"/>
                  </a:solidFill>
                  <a:latin typeface="Vollkorn SemiBold"/>
                  <a:ea typeface="Vollkorn SemiBold"/>
                  <a:cs typeface="Vollkorn SemiBold"/>
                  <a:sym typeface="Vollkorn SemiBold"/>
                </a:rPr>
                <a:t>Về giải quyết vấn đề nông nghiệp, nông dân và nông thôn</a:t>
              </a:r>
              <a:endParaRPr i="1" sz="1200"/>
            </a:p>
          </p:txBody>
        </p:sp>
      </p:grpSp>
      <p:sp>
        <p:nvSpPr>
          <p:cNvPr id="562" name="Google Shape;562;p18"/>
          <p:cNvSpPr txBox="1"/>
          <p:nvPr/>
        </p:nvSpPr>
        <p:spPr>
          <a:xfrm>
            <a:off x="11420162" y="7685796"/>
            <a:ext cx="6161100" cy="1072500"/>
          </a:xfrm>
          <a:prstGeom prst="rect">
            <a:avLst/>
          </a:prstGeom>
          <a:noFill/>
          <a:ln>
            <a:noFill/>
          </a:ln>
        </p:spPr>
        <p:txBody>
          <a:bodyPr anchorCtr="0" anchor="t" bIns="0" lIns="0" spcFirstLastPara="1" rIns="0" wrap="square" tIns="0">
            <a:spAutoFit/>
          </a:bodyPr>
          <a:lstStyle/>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Giải quyết đồng bộ, gắn với quá trình </a:t>
            </a:r>
            <a:endParaRPr i="1"/>
          </a:p>
          <a:p>
            <a:pPr indent="0" lvl="0" marL="0" marR="0" rtl="0" algn="ctr">
              <a:lnSpc>
                <a:spcPct val="125981"/>
              </a:lnSpc>
              <a:spcBef>
                <a:spcPts val="0"/>
              </a:spcBef>
              <a:spcAft>
                <a:spcPts val="0"/>
              </a:spcAft>
              <a:buNone/>
            </a:pPr>
            <a:r>
              <a:rPr i="1" lang="en-US" sz="3083">
                <a:solidFill>
                  <a:srgbClr val="FFFFFF"/>
                </a:solidFill>
                <a:latin typeface="Vollkorn"/>
                <a:ea typeface="Vollkorn"/>
                <a:cs typeface="Vollkorn"/>
                <a:sym typeface="Vollkorn"/>
              </a:rPr>
              <a:t>đẩy mạnh công nghiệp hóa, hiện đại hóa</a:t>
            </a:r>
            <a:endParaRPr i="1"/>
          </a:p>
        </p:txBody>
      </p:sp>
      <p:cxnSp>
        <p:nvCxnSpPr>
          <p:cNvPr id="563" name="Google Shape;563;p18"/>
          <p:cNvCxnSpPr/>
          <p:nvPr/>
        </p:nvCxnSpPr>
        <p:spPr>
          <a:xfrm flipH="1" rot="10800000">
            <a:off x="3261795" y="8159825"/>
            <a:ext cx="1812366" cy="9525"/>
          </a:xfrm>
          <a:prstGeom prst="straightConnector1">
            <a:avLst/>
          </a:prstGeom>
          <a:noFill/>
          <a:ln cap="flat" cmpd="sng" w="38100">
            <a:solidFill>
              <a:srgbClr val="FFFF00"/>
            </a:solidFill>
            <a:prstDash val="solid"/>
            <a:round/>
            <a:headEnd len="sm" w="sm" type="none"/>
            <a:tailEnd len="med" w="med" type="stealth"/>
          </a:ln>
        </p:spPr>
      </p:cxnSp>
      <p:cxnSp>
        <p:nvCxnSpPr>
          <p:cNvPr id="564" name="Google Shape;564;p18"/>
          <p:cNvCxnSpPr/>
          <p:nvPr/>
        </p:nvCxnSpPr>
        <p:spPr>
          <a:xfrm>
            <a:off x="9144000" y="8159825"/>
            <a:ext cx="2276162" cy="9525"/>
          </a:xfrm>
          <a:prstGeom prst="straightConnector1">
            <a:avLst/>
          </a:prstGeom>
          <a:noFill/>
          <a:ln cap="flat" cmpd="sng" w="38100">
            <a:solidFill>
              <a:srgbClr val="FFFFFF"/>
            </a:solidFill>
            <a:prstDash val="solid"/>
            <a:round/>
            <a:headEnd len="sm" w="sm" type="none"/>
            <a:tailEnd len="med" w="med" type="stealth"/>
          </a:ln>
        </p:spPr>
      </p:cxnSp>
    </p:spTree>
  </p:cSld>
  <p:clrMapOvr>
    <a:masterClrMapping/>
  </p:clrMapOvr>
  <p:transition spd="slow" p14:dur="1500">
    <p:split orient="ver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68" name="Shape 568"/>
        <p:cNvGrpSpPr/>
        <p:nvPr/>
      </p:nvGrpSpPr>
      <p:grpSpPr>
        <a:xfrm>
          <a:off x="0" y="0"/>
          <a:ext cx="0" cy="0"/>
          <a:chOff x="0" y="0"/>
          <a:chExt cx="0" cy="0"/>
        </a:xfrm>
      </p:grpSpPr>
      <p:sp>
        <p:nvSpPr>
          <p:cNvPr id="569" name="Google Shape;569;p1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1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1" name="Google Shape;571;p19"/>
          <p:cNvGrpSpPr/>
          <p:nvPr/>
        </p:nvGrpSpPr>
        <p:grpSpPr>
          <a:xfrm>
            <a:off x="519972" y="1872000"/>
            <a:ext cx="3294990" cy="1322396"/>
            <a:chOff x="0" y="0"/>
            <a:chExt cx="4393320" cy="1763195"/>
          </a:xfrm>
        </p:grpSpPr>
        <p:sp>
          <p:nvSpPr>
            <p:cNvPr id="572" name="Google Shape;572;p19"/>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73" name="Google Shape;573;p19"/>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574" name="Google Shape;574;p19"/>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575" name="Google Shape;575;p19"/>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576" name="Google Shape;576;p19"/>
          <p:cNvSpPr txBox="1"/>
          <p:nvPr/>
        </p:nvSpPr>
        <p:spPr>
          <a:xfrm>
            <a:off x="483722" y="3251546"/>
            <a:ext cx="33390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200" u="sng">
                <a:solidFill>
                  <a:srgbClr val="FFFFFF"/>
                </a:solidFill>
                <a:latin typeface="Vollkorn"/>
                <a:ea typeface="Vollkorn"/>
                <a:cs typeface="Vollkorn"/>
                <a:sym typeface="Vollkorn"/>
              </a:rPr>
              <a:t> Thực hiện đường lối Đại hội X</a:t>
            </a:r>
            <a:endParaRPr i="1" sz="1300"/>
          </a:p>
        </p:txBody>
      </p:sp>
      <p:grpSp>
        <p:nvGrpSpPr>
          <p:cNvPr id="577" name="Google Shape;577;p19"/>
          <p:cNvGrpSpPr/>
          <p:nvPr/>
        </p:nvGrpSpPr>
        <p:grpSpPr>
          <a:xfrm>
            <a:off x="7475335" y="1888611"/>
            <a:ext cx="3337330" cy="2224886"/>
            <a:chOff x="0" y="0"/>
            <a:chExt cx="4449773" cy="2966515"/>
          </a:xfrm>
        </p:grpSpPr>
        <p:sp>
          <p:nvSpPr>
            <p:cNvPr id="578" name="Google Shape;578;p19"/>
            <p:cNvSpPr/>
            <p:nvPr/>
          </p:nvSpPr>
          <p:spPr>
            <a:xfrm>
              <a:off x="0" y="0"/>
              <a:ext cx="4449773" cy="2966515"/>
            </a:xfrm>
            <a:custGeom>
              <a:rect b="b" l="l" r="r" t="t"/>
              <a:pathLst>
                <a:path extrusionOk="0" h="2966515" w="4449773">
                  <a:moveTo>
                    <a:pt x="0" y="0"/>
                  </a:moveTo>
                  <a:lnTo>
                    <a:pt x="4449773" y="0"/>
                  </a:lnTo>
                  <a:lnTo>
                    <a:pt x="4449773" y="2966515"/>
                  </a:lnTo>
                  <a:lnTo>
                    <a:pt x="0" y="296651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79" name="Google Shape;579;p19"/>
            <p:cNvSpPr txBox="1"/>
            <p:nvPr/>
          </p:nvSpPr>
          <p:spPr>
            <a:xfrm>
              <a:off x="424739" y="795162"/>
              <a:ext cx="3544200" cy="15591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Nhiệm vụ then chốt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thứ ba là đẩy mạnh </a:t>
              </a:r>
              <a:endParaRPr i="1"/>
            </a:p>
            <a:p>
              <a:pPr indent="0" lvl="0" marL="0" marR="0" rtl="0" algn="ctr">
                <a:lnSpc>
                  <a:spcPct val="140020"/>
                </a:lnSpc>
                <a:spcBef>
                  <a:spcPts val="0"/>
                </a:spcBef>
                <a:spcAft>
                  <a:spcPts val="0"/>
                </a:spcAft>
                <a:buNone/>
              </a:pPr>
              <a:r>
                <a:rPr i="1" lang="en-US" sz="1999">
                  <a:solidFill>
                    <a:srgbClr val="000000"/>
                  </a:solidFill>
                  <a:latin typeface="Vollkorn"/>
                  <a:ea typeface="Vollkorn"/>
                  <a:cs typeface="Vollkorn"/>
                  <a:sym typeface="Vollkorn"/>
                </a:rPr>
                <a:t>toàn diện công cuộc đổi mới</a:t>
              </a:r>
              <a:endParaRPr i="1"/>
            </a:p>
          </p:txBody>
        </p:sp>
      </p:grpSp>
      <p:sp>
        <p:nvSpPr>
          <p:cNvPr id="580" name="Google Shape;580;p19"/>
          <p:cNvSpPr/>
          <p:nvPr/>
        </p:nvSpPr>
        <p:spPr>
          <a:xfrm>
            <a:off x="908078" y="3938566"/>
            <a:ext cx="5768977" cy="4331254"/>
          </a:xfrm>
          <a:custGeom>
            <a:rect b="b" l="l" r="r" t="t"/>
            <a:pathLst>
              <a:path extrusionOk="0" h="4331254" w="5768977">
                <a:moveTo>
                  <a:pt x="0" y="0"/>
                </a:moveTo>
                <a:lnTo>
                  <a:pt x="5768977" y="0"/>
                </a:lnTo>
                <a:lnTo>
                  <a:pt x="5768977" y="4331254"/>
                </a:lnTo>
                <a:lnTo>
                  <a:pt x="0" y="4331254"/>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19"/>
          <p:cNvSpPr txBox="1"/>
          <p:nvPr/>
        </p:nvSpPr>
        <p:spPr>
          <a:xfrm>
            <a:off x="908078" y="8336495"/>
            <a:ext cx="57690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3800">
                <a:solidFill>
                  <a:srgbClr val="FFFFFF"/>
                </a:solidFill>
                <a:latin typeface="Vollkorn"/>
                <a:ea typeface="Vollkorn"/>
                <a:cs typeface="Vollkorn"/>
                <a:sym typeface="Vollkorn"/>
              </a:rPr>
              <a:t>11/2006</a:t>
            </a:r>
            <a:endParaRPr i="1"/>
          </a:p>
        </p:txBody>
      </p:sp>
      <p:grpSp>
        <p:nvGrpSpPr>
          <p:cNvPr id="582" name="Google Shape;582;p19"/>
          <p:cNvGrpSpPr/>
          <p:nvPr/>
        </p:nvGrpSpPr>
        <p:grpSpPr>
          <a:xfrm>
            <a:off x="7887681" y="4143429"/>
            <a:ext cx="2556816" cy="2736592"/>
            <a:chOff x="0" y="-57150"/>
            <a:chExt cx="812800" cy="869950"/>
          </a:xfrm>
        </p:grpSpPr>
        <p:sp>
          <p:nvSpPr>
            <p:cNvPr id="583" name="Google Shape;583;p19"/>
            <p:cNvSpPr/>
            <p:nvPr/>
          </p:nvSpPr>
          <p:spPr>
            <a:xfrm>
              <a:off x="0" y="0"/>
              <a:ext cx="812800" cy="812800"/>
            </a:xfrm>
            <a:custGeom>
              <a:rect b="b" l="l" r="r" t="t"/>
              <a:pathLst>
                <a:path extrusionOk="0" h="812800" w="812800">
                  <a:moveTo>
                    <a:pt x="127174" y="0"/>
                  </a:moveTo>
                  <a:lnTo>
                    <a:pt x="685626" y="0"/>
                  </a:lnTo>
                  <a:cubicBezTo>
                    <a:pt x="755862" y="0"/>
                    <a:pt x="812800" y="56938"/>
                    <a:pt x="812800" y="127174"/>
                  </a:cubicBezTo>
                  <a:lnTo>
                    <a:pt x="812800" y="685626"/>
                  </a:lnTo>
                  <a:cubicBezTo>
                    <a:pt x="812800" y="755862"/>
                    <a:pt x="755862" y="812800"/>
                    <a:pt x="685626" y="812800"/>
                  </a:cubicBezTo>
                  <a:lnTo>
                    <a:pt x="127174" y="812800"/>
                  </a:lnTo>
                  <a:cubicBezTo>
                    <a:pt x="56938" y="812800"/>
                    <a:pt x="0" y="755862"/>
                    <a:pt x="0" y="685626"/>
                  </a:cubicBezTo>
                  <a:lnTo>
                    <a:pt x="0" y="127174"/>
                  </a:lnTo>
                  <a:cubicBezTo>
                    <a:pt x="0" y="56938"/>
                    <a:pt x="56938" y="0"/>
                    <a:pt x="127174" y="0"/>
                  </a:cubicBezTo>
                  <a:close/>
                </a:path>
              </a:pathLst>
            </a:custGeom>
            <a:solidFill>
              <a:srgbClr val="ED6B4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84" name="Google Shape;584;p19"/>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1" lang="en-US" sz="3099">
                  <a:solidFill>
                    <a:srgbClr val="000000"/>
                  </a:solidFill>
                  <a:latin typeface="Vollkorn"/>
                  <a:ea typeface="Vollkorn"/>
                  <a:cs typeface="Vollkorn"/>
                  <a:sym typeface="Vollkorn"/>
                </a:rPr>
                <a:t>Hội nghị Trung ương 4 khóa X</a:t>
              </a:r>
              <a:endParaRPr i="1"/>
            </a:p>
          </p:txBody>
        </p:sp>
      </p:grpSp>
      <p:grpSp>
        <p:nvGrpSpPr>
          <p:cNvPr id="585" name="Google Shape;585;p19"/>
          <p:cNvGrpSpPr/>
          <p:nvPr/>
        </p:nvGrpSpPr>
        <p:grpSpPr>
          <a:xfrm>
            <a:off x="12769141" y="5016061"/>
            <a:ext cx="4357422" cy="1186148"/>
            <a:chOff x="0" y="0"/>
            <a:chExt cx="1285839" cy="350022"/>
          </a:xfrm>
        </p:grpSpPr>
        <p:sp>
          <p:nvSpPr>
            <p:cNvPr id="586" name="Google Shape;586;p19"/>
            <p:cNvSpPr/>
            <p:nvPr/>
          </p:nvSpPr>
          <p:spPr>
            <a:xfrm>
              <a:off x="0" y="0"/>
              <a:ext cx="1285839" cy="350022"/>
            </a:xfrm>
            <a:custGeom>
              <a:rect b="b" l="l" r="r" t="t"/>
              <a:pathLst>
                <a:path extrusionOk="0" h="350022" w="1285839">
                  <a:moveTo>
                    <a:pt x="1082639" y="0"/>
                  </a:moveTo>
                  <a:cubicBezTo>
                    <a:pt x="1194863" y="0"/>
                    <a:pt x="1285839" y="78355"/>
                    <a:pt x="1285839" y="175011"/>
                  </a:cubicBezTo>
                  <a:cubicBezTo>
                    <a:pt x="1285839" y="271667"/>
                    <a:pt x="1194863" y="350022"/>
                    <a:pt x="1082639" y="350022"/>
                  </a:cubicBezTo>
                  <a:lnTo>
                    <a:pt x="203200" y="350022"/>
                  </a:lnTo>
                  <a:cubicBezTo>
                    <a:pt x="90976" y="350022"/>
                    <a:pt x="0" y="271667"/>
                    <a:pt x="0" y="175011"/>
                  </a:cubicBezTo>
                  <a:cubicBezTo>
                    <a:pt x="0" y="78355"/>
                    <a:pt x="90976" y="0"/>
                    <a:pt x="203200" y="0"/>
                  </a:cubicBezTo>
                  <a:close/>
                </a:path>
              </a:pathLst>
            </a:custGeom>
            <a:solidFill>
              <a:srgbClr val="8FD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87" name="Google Shape;587;p19"/>
            <p:cNvSpPr txBox="1"/>
            <p:nvPr/>
          </p:nvSpPr>
          <p:spPr>
            <a:xfrm>
              <a:off x="0" y="38100"/>
              <a:ext cx="1285839" cy="311922"/>
            </a:xfrm>
            <a:prstGeom prst="rect">
              <a:avLst/>
            </a:prstGeom>
            <a:noFill/>
            <a:ln>
              <a:noFill/>
            </a:ln>
          </p:spPr>
          <p:txBody>
            <a:bodyPr anchorCtr="0" anchor="ctr" bIns="50800" lIns="50800" spcFirstLastPara="1" rIns="50800" wrap="square" tIns="50800">
              <a:noAutofit/>
            </a:bodyPr>
            <a:lstStyle/>
            <a:p>
              <a:pPr indent="0" lvl="0" marL="0" marR="0" rtl="0" algn="ctr">
                <a:lnSpc>
                  <a:spcPct val="108002"/>
                </a:lnSpc>
                <a:spcBef>
                  <a:spcPts val="0"/>
                </a:spcBef>
                <a:spcAft>
                  <a:spcPts val="0"/>
                </a:spcAft>
                <a:buNone/>
              </a:pPr>
              <a:r>
                <a:rPr b="1" i="1" lang="en-US" sz="2999">
                  <a:solidFill>
                    <a:srgbClr val="000000"/>
                  </a:solidFill>
                  <a:latin typeface="Vollkorn SemiBold"/>
                  <a:ea typeface="Vollkorn SemiBold"/>
                  <a:cs typeface="Vollkorn SemiBold"/>
                  <a:sym typeface="Vollkorn SemiBold"/>
                </a:rPr>
                <a:t>Nghị quyết 08-NQ/TW</a:t>
              </a:r>
              <a:endParaRPr i="1"/>
            </a:p>
            <a:p>
              <a:pPr indent="0" lvl="0" marL="0" marR="0" rtl="0" algn="ctr">
                <a:lnSpc>
                  <a:spcPct val="108002"/>
                </a:lnSpc>
                <a:spcBef>
                  <a:spcPts val="0"/>
                </a:spcBef>
                <a:spcAft>
                  <a:spcPts val="0"/>
                </a:spcAft>
                <a:buNone/>
              </a:pPr>
              <a:r>
                <a:rPr b="1" i="1" lang="en-US" sz="2999">
                  <a:solidFill>
                    <a:srgbClr val="000000"/>
                  </a:solidFill>
                  <a:latin typeface="Vollkorn SemiBold"/>
                  <a:ea typeface="Vollkorn SemiBold"/>
                  <a:cs typeface="Vollkorn SemiBold"/>
                  <a:sym typeface="Vollkorn SemiBold"/>
                </a:rPr>
                <a:t>5/2/2007</a:t>
              </a:r>
              <a:endParaRPr i="1"/>
            </a:p>
          </p:txBody>
        </p:sp>
      </p:grpSp>
      <p:sp>
        <p:nvSpPr>
          <p:cNvPr id="588" name="Google Shape;588;p19"/>
          <p:cNvSpPr txBox="1"/>
          <p:nvPr/>
        </p:nvSpPr>
        <p:spPr>
          <a:xfrm>
            <a:off x="12289980" y="7237199"/>
            <a:ext cx="5315700" cy="2355000"/>
          </a:xfrm>
          <a:prstGeom prst="rect">
            <a:avLst/>
          </a:prstGeom>
          <a:noFill/>
          <a:ln>
            <a:noFill/>
          </a:ln>
        </p:spPr>
        <p:txBody>
          <a:bodyPr anchorCtr="0" anchor="t" bIns="0" lIns="0" spcFirstLastPara="1" rIns="0" wrap="square" tIns="0">
            <a:spAutoFit/>
          </a:bodyPr>
          <a:lstStyle/>
          <a:p>
            <a:pPr indent="0" lvl="0" marL="0" marR="0" rtl="0" algn="ctr">
              <a:lnSpc>
                <a:spcPct val="126031"/>
              </a:lnSpc>
              <a:spcBef>
                <a:spcPts val="0"/>
              </a:spcBef>
              <a:spcAft>
                <a:spcPts val="0"/>
              </a:spcAft>
              <a:buNone/>
            </a:pPr>
            <a:r>
              <a:rPr i="1" lang="en-US" sz="3200">
                <a:solidFill>
                  <a:srgbClr val="FFFFFF"/>
                </a:solidFill>
                <a:latin typeface="Vollkorn"/>
                <a:ea typeface="Vollkorn"/>
                <a:cs typeface="Vollkorn"/>
                <a:sym typeface="Vollkorn"/>
              </a:rPr>
              <a:t>Chủ trương, chính sách lớn để nền kinh tế phát triển nhanh và bền vững khi Việt Nam là thành viên của WTO</a:t>
            </a:r>
            <a:endParaRPr i="1"/>
          </a:p>
        </p:txBody>
      </p:sp>
      <p:cxnSp>
        <p:nvCxnSpPr>
          <p:cNvPr id="589" name="Google Shape;589;p19"/>
          <p:cNvCxnSpPr/>
          <p:nvPr/>
        </p:nvCxnSpPr>
        <p:spPr>
          <a:xfrm>
            <a:off x="10444497" y="5601613"/>
            <a:ext cx="2324644" cy="7522"/>
          </a:xfrm>
          <a:prstGeom prst="straightConnector1">
            <a:avLst/>
          </a:prstGeom>
          <a:noFill/>
          <a:ln cap="flat" cmpd="sng" w="38100">
            <a:solidFill>
              <a:srgbClr val="FFFF00"/>
            </a:solidFill>
            <a:prstDash val="solid"/>
            <a:round/>
            <a:headEnd len="sm" w="sm" type="none"/>
            <a:tailEnd len="med" w="med" type="stealth"/>
          </a:ln>
        </p:spPr>
      </p:cxnSp>
      <p:cxnSp>
        <p:nvCxnSpPr>
          <p:cNvPr id="590" name="Google Shape;590;p19"/>
          <p:cNvCxnSpPr/>
          <p:nvPr/>
        </p:nvCxnSpPr>
        <p:spPr>
          <a:xfrm>
            <a:off x="14947853" y="6202209"/>
            <a:ext cx="0" cy="1054040"/>
          </a:xfrm>
          <a:prstGeom prst="straightConnector1">
            <a:avLst/>
          </a:prstGeom>
          <a:noFill/>
          <a:ln cap="flat" cmpd="sng" w="38100">
            <a:solidFill>
              <a:srgbClr val="FFFFFF"/>
            </a:solidFill>
            <a:prstDash val="solid"/>
            <a:round/>
            <a:headEnd len="sm" w="sm" type="none"/>
            <a:tailEnd len="med" w="med" type="stealth"/>
          </a:ln>
        </p:spPr>
      </p:cxn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00" name="Shape 100"/>
        <p:cNvGrpSpPr/>
        <p:nvPr/>
      </p:nvGrpSpPr>
      <p:grpSpPr>
        <a:xfrm>
          <a:off x="0" y="0"/>
          <a:ext cx="0" cy="0"/>
          <a:chOff x="0" y="0"/>
          <a:chExt cx="0" cy="0"/>
        </a:xfrm>
      </p:grpSpPr>
      <p:sp>
        <p:nvSpPr>
          <p:cNvPr id="101" name="Google Shape;101;p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102" name="Google Shape;102;p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a:off x="1553179" y="3067177"/>
            <a:ext cx="15181642" cy="4554492"/>
          </a:xfrm>
          <a:custGeom>
            <a:rect b="b" l="l" r="r" t="t"/>
            <a:pathLst>
              <a:path extrusionOk="0" h="4554492" w="15181642">
                <a:moveTo>
                  <a:pt x="0" y="0"/>
                </a:moveTo>
                <a:lnTo>
                  <a:pt x="15181642" y="0"/>
                </a:lnTo>
                <a:lnTo>
                  <a:pt x="15181642" y="4554492"/>
                </a:lnTo>
                <a:lnTo>
                  <a:pt x="0" y="45544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700">
              <a:solidFill>
                <a:schemeClr val="dk1"/>
              </a:solidFill>
              <a:latin typeface="Calibri"/>
              <a:ea typeface="Calibri"/>
              <a:cs typeface="Calibri"/>
              <a:sym typeface="Calibri"/>
            </a:endParaRPr>
          </a:p>
        </p:txBody>
      </p:sp>
      <p:sp>
        <p:nvSpPr>
          <p:cNvPr id="104" name="Google Shape;104;p2"/>
          <p:cNvSpPr txBox="1"/>
          <p:nvPr/>
        </p:nvSpPr>
        <p:spPr>
          <a:xfrm>
            <a:off x="3025504" y="4760739"/>
            <a:ext cx="12237000" cy="9330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1" lang="en-US" sz="6062">
                <a:solidFill>
                  <a:srgbClr val="000000"/>
                </a:solidFill>
                <a:latin typeface="Vollkorn"/>
                <a:ea typeface="Vollkorn"/>
                <a:cs typeface="Vollkorn"/>
                <a:sym typeface="Vollkorn"/>
              </a:rPr>
              <a:t>Chương 3</a:t>
            </a:r>
            <a:endParaRPr i="1" sz="1300"/>
          </a:p>
        </p:txBody>
      </p:sp>
      <p:sp>
        <p:nvSpPr>
          <p:cNvPr id="105" name="Google Shape;105;p2"/>
          <p:cNvSpPr txBox="1"/>
          <p:nvPr/>
        </p:nvSpPr>
        <p:spPr>
          <a:xfrm>
            <a:off x="1591279" y="4732351"/>
            <a:ext cx="4088100" cy="1362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330">
                <a:solidFill>
                  <a:srgbClr val="000000"/>
                </a:solidFill>
                <a:latin typeface="Vollkorn"/>
                <a:ea typeface="Vollkorn"/>
                <a:cs typeface="Vollkorn"/>
                <a:sym typeface="Vollkorn"/>
              </a:rPr>
              <a:t>Lãnh đạo cả nước xây dựng chủ nghĩa xã hội và bảo vệ</a:t>
            </a:r>
            <a:endParaRPr i="1" sz="1300"/>
          </a:p>
          <a:p>
            <a:pPr indent="0" lvl="0" marL="0" marR="0" rtl="0" algn="ctr">
              <a:lnSpc>
                <a:spcPct val="140000"/>
              </a:lnSpc>
              <a:spcBef>
                <a:spcPts val="0"/>
              </a:spcBef>
              <a:spcAft>
                <a:spcPts val="0"/>
              </a:spcAft>
              <a:buNone/>
            </a:pPr>
            <a:r>
              <a:rPr b="1" i="1" lang="en-US" sz="2330">
                <a:solidFill>
                  <a:srgbClr val="000000"/>
                </a:solidFill>
                <a:latin typeface="Vollkorn"/>
                <a:ea typeface="Vollkorn"/>
                <a:cs typeface="Vollkorn"/>
                <a:sym typeface="Vollkorn"/>
              </a:rPr>
              <a:t> Tổ quốc (1975 - 1986)</a:t>
            </a:r>
            <a:endParaRPr i="1" sz="1300"/>
          </a:p>
        </p:txBody>
      </p:sp>
      <p:sp>
        <p:nvSpPr>
          <p:cNvPr id="106" name="Google Shape;106;p2"/>
          <p:cNvSpPr txBox="1"/>
          <p:nvPr/>
        </p:nvSpPr>
        <p:spPr>
          <a:xfrm>
            <a:off x="12674713" y="4638045"/>
            <a:ext cx="3884700" cy="16242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Lãnh đạo công cuộc đổi mới, </a:t>
            </a:r>
            <a:endParaRPr i="1" sz="1300"/>
          </a:p>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đẩy mạnh công nghiệp hóa, </a:t>
            </a:r>
            <a:endParaRPr i="1" sz="1300"/>
          </a:p>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hiện đại hóa và hội nhập quốc tế </a:t>
            </a:r>
            <a:endParaRPr i="1" sz="1300"/>
          </a:p>
          <a:p>
            <a:pPr indent="0" lvl="0" marL="0" marR="0" rtl="0" algn="ctr">
              <a:lnSpc>
                <a:spcPct val="140018"/>
              </a:lnSpc>
              <a:spcBef>
                <a:spcPts val="0"/>
              </a:spcBef>
              <a:spcAft>
                <a:spcPts val="0"/>
              </a:spcAft>
              <a:buNone/>
            </a:pPr>
            <a:r>
              <a:rPr b="1" i="1" lang="en-US" sz="2029">
                <a:solidFill>
                  <a:srgbClr val="000000"/>
                </a:solidFill>
                <a:latin typeface="Vollkorn"/>
                <a:ea typeface="Vollkorn"/>
                <a:cs typeface="Vollkorn"/>
                <a:sym typeface="Vollkorn"/>
              </a:rPr>
              <a:t>(từ năm 1986 đến nay)</a:t>
            </a:r>
            <a:endParaRPr i="1" sz="1300"/>
          </a:p>
        </p:txBody>
      </p:sp>
      <p:sp>
        <p:nvSpPr>
          <p:cNvPr id="107" name="Google Shape;107;p2"/>
          <p:cNvSpPr txBox="1"/>
          <p:nvPr/>
        </p:nvSpPr>
        <p:spPr>
          <a:xfrm>
            <a:off x="895571" y="3012613"/>
            <a:ext cx="6010500" cy="997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Xây dựng chủ nghĩa xã hội và bảo vệ Tổ quốc</a:t>
            </a:r>
            <a:endParaRPr i="1" sz="1300"/>
          </a:p>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1975 - 1981</a:t>
            </a:r>
            <a:endParaRPr i="1" sz="1300"/>
          </a:p>
        </p:txBody>
      </p:sp>
      <p:sp>
        <p:nvSpPr>
          <p:cNvPr id="108" name="Google Shape;108;p2"/>
          <p:cNvSpPr txBox="1"/>
          <p:nvPr/>
        </p:nvSpPr>
        <p:spPr>
          <a:xfrm>
            <a:off x="967103" y="6747070"/>
            <a:ext cx="5488500" cy="1345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Đại hội đại biểu toàn quốc lần thứ V của Đảng</a:t>
            </a:r>
            <a:endParaRPr i="1" sz="2300">
              <a:solidFill>
                <a:srgbClr val="FFFF00"/>
              </a:solidFill>
              <a:latin typeface="Vollkorn"/>
              <a:ea typeface="Vollkorn"/>
              <a:cs typeface="Vollkorn"/>
              <a:sym typeface="Vollkorn"/>
            </a:endParaRPr>
          </a:p>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và các bước đột phá tiếp tục đổi mới kinh tế</a:t>
            </a:r>
            <a:endParaRPr i="1" sz="2300">
              <a:solidFill>
                <a:srgbClr val="FFFF00"/>
              </a:solidFill>
              <a:latin typeface="Vollkorn"/>
              <a:ea typeface="Vollkorn"/>
              <a:cs typeface="Vollkorn"/>
              <a:sym typeface="Vollkorn"/>
            </a:endParaRPr>
          </a:p>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1982 - 1986</a:t>
            </a:r>
            <a:endParaRPr i="1" sz="1300"/>
          </a:p>
        </p:txBody>
      </p:sp>
      <p:sp>
        <p:nvSpPr>
          <p:cNvPr id="109" name="Google Shape;109;p2"/>
          <p:cNvSpPr txBox="1"/>
          <p:nvPr/>
        </p:nvSpPr>
        <p:spPr>
          <a:xfrm>
            <a:off x="11930886" y="1860816"/>
            <a:ext cx="5372700" cy="960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00">
                <a:solidFill>
                  <a:srgbClr val="FEFE00"/>
                </a:solidFill>
                <a:latin typeface="Vollkorn"/>
                <a:ea typeface="Vollkorn"/>
                <a:cs typeface="Vollkorn"/>
                <a:sym typeface="Vollkorn"/>
              </a:rPr>
              <a:t>Đổi mới toàn diện, đưa đất nước ra khỏi </a:t>
            </a:r>
            <a:endParaRPr i="1" sz="1300"/>
          </a:p>
          <a:p>
            <a:pPr indent="0" lvl="0" marL="0" marR="0" rtl="0" algn="ctr">
              <a:lnSpc>
                <a:spcPct val="140000"/>
              </a:lnSpc>
              <a:spcBef>
                <a:spcPts val="0"/>
              </a:spcBef>
              <a:spcAft>
                <a:spcPts val="0"/>
              </a:spcAft>
              <a:buNone/>
            </a:pPr>
            <a:r>
              <a:rPr i="1" lang="en-US" sz="2600">
                <a:solidFill>
                  <a:srgbClr val="FEFE00"/>
                </a:solidFill>
                <a:latin typeface="Vollkorn"/>
                <a:ea typeface="Vollkorn"/>
                <a:cs typeface="Vollkorn"/>
                <a:sym typeface="Vollkorn"/>
              </a:rPr>
              <a:t>khủng hoảng kinh tế - xã hội 1986 - 1996</a:t>
            </a:r>
            <a:endParaRPr i="1" sz="1300"/>
          </a:p>
        </p:txBody>
      </p:sp>
      <p:sp>
        <p:nvSpPr>
          <p:cNvPr id="110" name="Google Shape;110;p2"/>
          <p:cNvSpPr txBox="1"/>
          <p:nvPr/>
        </p:nvSpPr>
        <p:spPr>
          <a:xfrm>
            <a:off x="11151463" y="3128818"/>
            <a:ext cx="66498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000">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sz="1300"/>
          </a:p>
        </p:txBody>
      </p:sp>
      <p:sp>
        <p:nvSpPr>
          <p:cNvPr id="111" name="Google Shape;111;p2"/>
          <p:cNvSpPr txBox="1"/>
          <p:nvPr/>
        </p:nvSpPr>
        <p:spPr>
          <a:xfrm>
            <a:off x="11495767" y="6810225"/>
            <a:ext cx="62430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Thành tựu, kinh nghiệm của công cuộc đổi mới</a:t>
            </a:r>
            <a:endParaRPr i="1" sz="1300"/>
          </a:p>
        </p:txBody>
      </p:sp>
      <p:sp>
        <p:nvSpPr>
          <p:cNvPr id="112" name="Google Shape;112;p2"/>
          <p:cNvSpPr txBox="1"/>
          <p:nvPr/>
        </p:nvSpPr>
        <p:spPr>
          <a:xfrm>
            <a:off x="11872803" y="7793119"/>
            <a:ext cx="54885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00"/>
                </a:solidFill>
                <a:latin typeface="Vollkorn"/>
                <a:ea typeface="Vollkorn"/>
                <a:cs typeface="Vollkorn"/>
                <a:sym typeface="Vollkorn"/>
              </a:rPr>
              <a:t>Nguyên nhân và tác hại của tham nhũng</a:t>
            </a:r>
            <a:endParaRPr i="1" sz="1300"/>
          </a:p>
        </p:txBody>
      </p:sp>
    </p:spTree>
  </p:cSld>
  <p:clrMapOvr>
    <a:masterClrMapping/>
  </p:clrMapOvr>
  <p:transition spd="slow" p14:dur="1500">
    <p:split orient="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94" name="Shape 594"/>
        <p:cNvGrpSpPr/>
        <p:nvPr/>
      </p:nvGrpSpPr>
      <p:grpSpPr>
        <a:xfrm>
          <a:off x="0" y="0"/>
          <a:ext cx="0" cy="0"/>
          <a:chOff x="0" y="0"/>
          <a:chExt cx="0" cy="0"/>
        </a:xfrm>
      </p:grpSpPr>
      <p:sp>
        <p:nvSpPr>
          <p:cNvPr id="595" name="Google Shape;595;p2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2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97" name="Google Shape;597;p20"/>
          <p:cNvGrpSpPr/>
          <p:nvPr/>
        </p:nvGrpSpPr>
        <p:grpSpPr>
          <a:xfrm>
            <a:off x="519972" y="1872000"/>
            <a:ext cx="3294990" cy="1322396"/>
            <a:chOff x="0" y="0"/>
            <a:chExt cx="4393320" cy="1763195"/>
          </a:xfrm>
        </p:grpSpPr>
        <p:sp>
          <p:nvSpPr>
            <p:cNvPr id="598" name="Google Shape;598;p20"/>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99" name="Google Shape;599;p20"/>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600" name="Google Shape;600;p20"/>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601" name="Google Shape;601;p20"/>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602" name="Google Shape;602;p20"/>
          <p:cNvSpPr txBox="1"/>
          <p:nvPr/>
        </p:nvSpPr>
        <p:spPr>
          <a:xfrm>
            <a:off x="1447800" y="3242021"/>
            <a:ext cx="12852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099" u="sng">
                <a:solidFill>
                  <a:srgbClr val="FFFFFF"/>
                </a:solidFill>
                <a:latin typeface="Vollkorn"/>
                <a:ea typeface="Vollkorn"/>
                <a:cs typeface="Vollkorn"/>
                <a:sym typeface="Vollkorn"/>
              </a:rPr>
              <a:t>Kết quả</a:t>
            </a:r>
            <a:endParaRPr i="1" sz="3099" u="sng">
              <a:solidFill>
                <a:srgbClr val="FFFFFF"/>
              </a:solidFill>
              <a:latin typeface="Vollkorn"/>
              <a:ea typeface="Vollkorn"/>
              <a:cs typeface="Vollkorn"/>
              <a:sym typeface="Vollkorn"/>
            </a:endParaRPr>
          </a:p>
        </p:txBody>
      </p:sp>
      <p:sp>
        <p:nvSpPr>
          <p:cNvPr id="603" name="Google Shape;603;p20"/>
          <p:cNvSpPr/>
          <p:nvPr/>
        </p:nvSpPr>
        <p:spPr>
          <a:xfrm>
            <a:off x="7579537" y="4042433"/>
            <a:ext cx="3310829" cy="4244652"/>
          </a:xfrm>
          <a:custGeom>
            <a:rect b="b" l="l" r="r" t="t"/>
            <a:pathLst>
              <a:path extrusionOk="0" h="4244652" w="3310829">
                <a:moveTo>
                  <a:pt x="0" y="0"/>
                </a:moveTo>
                <a:lnTo>
                  <a:pt x="3310829" y="0"/>
                </a:lnTo>
                <a:lnTo>
                  <a:pt x="3310829" y="4244652"/>
                </a:lnTo>
                <a:lnTo>
                  <a:pt x="0" y="424465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20"/>
          <p:cNvSpPr/>
          <p:nvPr/>
        </p:nvSpPr>
        <p:spPr>
          <a:xfrm>
            <a:off x="11258510" y="4042433"/>
            <a:ext cx="4558205" cy="3526911"/>
          </a:xfrm>
          <a:custGeom>
            <a:rect b="b" l="l" r="r" t="t"/>
            <a:pathLst>
              <a:path extrusionOk="0" h="3526911" w="4558205">
                <a:moveTo>
                  <a:pt x="0" y="0"/>
                </a:moveTo>
                <a:lnTo>
                  <a:pt x="4558206" y="0"/>
                </a:lnTo>
                <a:lnTo>
                  <a:pt x="4558206" y="3526911"/>
                </a:lnTo>
                <a:lnTo>
                  <a:pt x="0" y="352691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20"/>
          <p:cNvSpPr/>
          <p:nvPr/>
        </p:nvSpPr>
        <p:spPr>
          <a:xfrm>
            <a:off x="2733059" y="4627866"/>
            <a:ext cx="4479092" cy="2749043"/>
          </a:xfrm>
          <a:custGeom>
            <a:rect b="b" l="l" r="r" t="t"/>
            <a:pathLst>
              <a:path extrusionOk="0" h="2749043" w="4479092">
                <a:moveTo>
                  <a:pt x="0" y="0"/>
                </a:moveTo>
                <a:lnTo>
                  <a:pt x="4479092" y="0"/>
                </a:lnTo>
                <a:lnTo>
                  <a:pt x="4479092" y="2749042"/>
                </a:lnTo>
                <a:lnTo>
                  <a:pt x="0" y="27490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20"/>
          <p:cNvSpPr txBox="1"/>
          <p:nvPr/>
        </p:nvSpPr>
        <p:spPr>
          <a:xfrm>
            <a:off x="5480496" y="3115516"/>
            <a:ext cx="7326900" cy="84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42">
                <a:solidFill>
                  <a:srgbClr val="FFFFFF"/>
                </a:solidFill>
                <a:latin typeface="Vollkorn"/>
                <a:ea typeface="Vollkorn"/>
                <a:cs typeface="Vollkorn"/>
                <a:sym typeface="Vollkorn"/>
              </a:rPr>
              <a:t>2010</a:t>
            </a:r>
            <a:endParaRPr i="1"/>
          </a:p>
          <a:p>
            <a:pPr indent="0" lvl="0" marL="0" marR="0" rtl="0" algn="ctr">
              <a:lnSpc>
                <a:spcPct val="100000"/>
              </a:lnSpc>
              <a:spcBef>
                <a:spcPts val="0"/>
              </a:spcBef>
              <a:spcAft>
                <a:spcPts val="0"/>
              </a:spcAft>
              <a:buNone/>
            </a:pPr>
            <a:r>
              <a:rPr i="1" lang="en-US" sz="2742">
                <a:solidFill>
                  <a:srgbClr val="FFFFFF"/>
                </a:solidFill>
                <a:latin typeface="Vollkorn"/>
                <a:ea typeface="Vollkorn"/>
                <a:cs typeface="Vollkorn"/>
                <a:sym typeface="Vollkorn"/>
              </a:rPr>
              <a:t>Quan hệ giao thương với 230 quốc gia và vùng lãnh thổ</a:t>
            </a:r>
            <a:endParaRPr i="1"/>
          </a:p>
        </p:txBody>
      </p:sp>
      <p:sp>
        <p:nvSpPr>
          <p:cNvPr id="607" name="Google Shape;607;p20"/>
          <p:cNvSpPr txBox="1"/>
          <p:nvPr/>
        </p:nvSpPr>
        <p:spPr>
          <a:xfrm>
            <a:off x="6087774" y="8572835"/>
            <a:ext cx="6112500" cy="422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742">
                <a:solidFill>
                  <a:srgbClr val="FFFFFF"/>
                </a:solidFill>
                <a:latin typeface="Vollkorn"/>
                <a:ea typeface="Vollkorn"/>
                <a:cs typeface="Vollkorn"/>
                <a:sym typeface="Vollkorn"/>
              </a:rPr>
              <a:t>Hai đối tác lớn nhất là Hoa Kỳ và Trung Quốc</a:t>
            </a:r>
            <a:endParaRPr i="1"/>
          </a:p>
        </p:txBody>
      </p:sp>
    </p:spTree>
  </p:cSld>
  <p:clrMapOvr>
    <a:masterClrMapping/>
  </p:clrMapOvr>
  <p:transition spd="slow" p14:dur="1500">
    <p:split orient="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611" name="Shape 611"/>
        <p:cNvGrpSpPr/>
        <p:nvPr/>
      </p:nvGrpSpPr>
      <p:grpSpPr>
        <a:xfrm>
          <a:off x="0" y="0"/>
          <a:ext cx="0" cy="0"/>
          <a:chOff x="0" y="0"/>
          <a:chExt cx="0" cy="0"/>
        </a:xfrm>
      </p:grpSpPr>
      <p:sp>
        <p:nvSpPr>
          <p:cNvPr id="612" name="Google Shape;612;p2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2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14" name="Google Shape;614;p21"/>
          <p:cNvGrpSpPr/>
          <p:nvPr/>
        </p:nvGrpSpPr>
        <p:grpSpPr>
          <a:xfrm>
            <a:off x="519972" y="1872000"/>
            <a:ext cx="3294990" cy="1322396"/>
            <a:chOff x="0" y="0"/>
            <a:chExt cx="4393320" cy="1763195"/>
          </a:xfrm>
        </p:grpSpPr>
        <p:sp>
          <p:nvSpPr>
            <p:cNvPr id="615" name="Google Shape;615;p21"/>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16" name="Google Shape;616;p21"/>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617" name="Google Shape;617;p21"/>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618" name="Google Shape;618;p21"/>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619" name="Google Shape;619;p21"/>
          <p:cNvSpPr txBox="1"/>
          <p:nvPr/>
        </p:nvSpPr>
        <p:spPr>
          <a:xfrm>
            <a:off x="1447800" y="3242021"/>
            <a:ext cx="12852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099" u="sng">
                <a:solidFill>
                  <a:srgbClr val="FFFFFF"/>
                </a:solidFill>
                <a:latin typeface="Vollkorn"/>
                <a:ea typeface="Vollkorn"/>
                <a:cs typeface="Vollkorn"/>
                <a:sym typeface="Vollkorn"/>
              </a:rPr>
              <a:t>Kết quả</a:t>
            </a:r>
            <a:endParaRPr i="1" sz="3099" u="sng">
              <a:solidFill>
                <a:srgbClr val="FFFFFF"/>
              </a:solidFill>
              <a:latin typeface="Vollkorn"/>
              <a:ea typeface="Vollkorn"/>
              <a:cs typeface="Vollkorn"/>
              <a:sym typeface="Vollkorn"/>
            </a:endParaRPr>
          </a:p>
        </p:txBody>
      </p:sp>
      <p:grpSp>
        <p:nvGrpSpPr>
          <p:cNvPr id="620" name="Google Shape;620;p21"/>
          <p:cNvGrpSpPr/>
          <p:nvPr/>
        </p:nvGrpSpPr>
        <p:grpSpPr>
          <a:xfrm>
            <a:off x="2733059" y="4356563"/>
            <a:ext cx="5656275" cy="4494433"/>
            <a:chOff x="0" y="47625"/>
            <a:chExt cx="7541700" cy="5992578"/>
          </a:xfrm>
        </p:grpSpPr>
        <p:sp>
          <p:nvSpPr>
            <p:cNvPr id="621" name="Google Shape;621;p21"/>
            <p:cNvSpPr/>
            <p:nvPr/>
          </p:nvSpPr>
          <p:spPr>
            <a:xfrm>
              <a:off x="1635759" y="1539355"/>
              <a:ext cx="4270180" cy="4500848"/>
            </a:xfrm>
            <a:custGeom>
              <a:rect b="b" l="l" r="r" t="t"/>
              <a:pathLst>
                <a:path extrusionOk="0" h="4500848" w="4270180">
                  <a:moveTo>
                    <a:pt x="0" y="0"/>
                  </a:moveTo>
                  <a:lnTo>
                    <a:pt x="4270179" y="0"/>
                  </a:lnTo>
                  <a:lnTo>
                    <a:pt x="4270179" y="4500848"/>
                  </a:lnTo>
                  <a:lnTo>
                    <a:pt x="0" y="450084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22" name="Google Shape;622;p21"/>
            <p:cNvSpPr txBox="1"/>
            <p:nvPr/>
          </p:nvSpPr>
          <p:spPr>
            <a:xfrm>
              <a:off x="0" y="47625"/>
              <a:ext cx="7541700" cy="110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688">
                  <a:solidFill>
                    <a:srgbClr val="FFFFFF"/>
                  </a:solidFill>
                  <a:latin typeface="Vollkorn"/>
                  <a:ea typeface="Vollkorn"/>
                  <a:cs typeface="Vollkorn"/>
                  <a:sym typeface="Vollkorn"/>
                </a:rPr>
                <a:t>Đầu tư trực tiếp nước ngoài</a:t>
              </a:r>
              <a:endParaRPr i="1"/>
            </a:p>
            <a:p>
              <a:pPr indent="0" lvl="0" marL="0" marR="0" rtl="0" algn="ctr">
                <a:lnSpc>
                  <a:spcPct val="100000"/>
                </a:lnSpc>
                <a:spcBef>
                  <a:spcPts val="0"/>
                </a:spcBef>
                <a:spcAft>
                  <a:spcPts val="0"/>
                </a:spcAft>
                <a:buNone/>
              </a:pPr>
              <a:r>
                <a:rPr i="1" lang="en-US" sz="2688">
                  <a:solidFill>
                    <a:srgbClr val="FFFFFF"/>
                  </a:solidFill>
                  <a:latin typeface="Vollkorn"/>
                  <a:ea typeface="Vollkorn"/>
                  <a:cs typeface="Vollkorn"/>
                  <a:sym typeface="Vollkorn"/>
                </a:rPr>
                <a:t>2005: 6.84 tỷ USD --&gt; 2010: 19.88 tỷ USD</a:t>
              </a:r>
              <a:endParaRPr i="1"/>
            </a:p>
          </p:txBody>
        </p:sp>
      </p:grpSp>
      <p:pic>
        <p:nvPicPr>
          <p:cNvPr id="623" name="Google Shape;623;p21"/>
          <p:cNvPicPr preferRelativeResize="0"/>
          <p:nvPr/>
        </p:nvPicPr>
        <p:blipFill rotWithShape="1">
          <a:blip r:embed="rId6">
            <a:alphaModFix/>
          </a:blip>
          <a:srcRect b="0" l="0" r="0" t="0"/>
          <a:stretch/>
        </p:blipFill>
        <p:spPr>
          <a:xfrm>
            <a:off x="9180457" y="1628399"/>
            <a:ext cx="8216068" cy="8618527"/>
          </a:xfrm>
          <a:prstGeom prst="rect">
            <a:avLst/>
          </a:prstGeom>
          <a:noFill/>
          <a:ln>
            <a:noFill/>
          </a:ln>
        </p:spPr>
      </p:pic>
    </p:spTree>
  </p:cSld>
  <p:clrMapOvr>
    <a:masterClrMapping/>
  </p:clrMapOvr>
  <p:transition spd="slow" p14:dur="1500">
    <p:split orient="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627" name="Shape 627"/>
        <p:cNvGrpSpPr/>
        <p:nvPr/>
      </p:nvGrpSpPr>
      <p:grpSpPr>
        <a:xfrm>
          <a:off x="0" y="0"/>
          <a:ext cx="0" cy="0"/>
          <a:chOff x="0" y="0"/>
          <a:chExt cx="0" cy="0"/>
        </a:xfrm>
      </p:grpSpPr>
      <p:sp>
        <p:nvSpPr>
          <p:cNvPr id="628" name="Google Shape;628;p2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2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0" name="Google Shape;630;p22"/>
          <p:cNvGrpSpPr/>
          <p:nvPr/>
        </p:nvGrpSpPr>
        <p:grpSpPr>
          <a:xfrm>
            <a:off x="519972" y="1872000"/>
            <a:ext cx="3294990" cy="1322396"/>
            <a:chOff x="0" y="0"/>
            <a:chExt cx="4393320" cy="1763195"/>
          </a:xfrm>
        </p:grpSpPr>
        <p:sp>
          <p:nvSpPr>
            <p:cNvPr id="631" name="Google Shape;631;p22"/>
            <p:cNvSpPr/>
            <p:nvPr/>
          </p:nvSpPr>
          <p:spPr>
            <a:xfrm flipH="1">
              <a:off x="0" y="0"/>
              <a:ext cx="4380609" cy="1763195"/>
            </a:xfrm>
            <a:custGeom>
              <a:rect b="b" l="l" r="r" t="t"/>
              <a:pathLst>
                <a:path extrusionOk="0" h="1763195" w="4380609">
                  <a:moveTo>
                    <a:pt x="4380609" y="0"/>
                  </a:moveTo>
                  <a:lnTo>
                    <a:pt x="0" y="0"/>
                  </a:lnTo>
                  <a:lnTo>
                    <a:pt x="0" y="1763195"/>
                  </a:lnTo>
                  <a:lnTo>
                    <a:pt x="4380609" y="1763195"/>
                  </a:lnTo>
                  <a:lnTo>
                    <a:pt x="4380609"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632" name="Google Shape;632;p22"/>
            <p:cNvSpPr txBox="1"/>
            <p:nvPr/>
          </p:nvSpPr>
          <p:spPr>
            <a:xfrm>
              <a:off x="5532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633" name="Google Shape;633;p22"/>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634" name="Google Shape;634;p22"/>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635" name="Google Shape;635;p22"/>
          <p:cNvSpPr txBox="1"/>
          <p:nvPr/>
        </p:nvSpPr>
        <p:spPr>
          <a:xfrm>
            <a:off x="1524000" y="3242021"/>
            <a:ext cx="12090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099" u="sng">
                <a:solidFill>
                  <a:srgbClr val="FFFFFF"/>
                </a:solidFill>
                <a:latin typeface="Vollkorn"/>
                <a:ea typeface="Vollkorn"/>
                <a:cs typeface="Vollkorn"/>
                <a:sym typeface="Vollkorn"/>
              </a:rPr>
              <a:t>Kết quả</a:t>
            </a:r>
            <a:endParaRPr i="1"/>
          </a:p>
        </p:txBody>
      </p:sp>
      <p:pic>
        <p:nvPicPr>
          <p:cNvPr id="636" name="Google Shape;636;p22"/>
          <p:cNvPicPr preferRelativeResize="0"/>
          <p:nvPr/>
        </p:nvPicPr>
        <p:blipFill rotWithShape="1">
          <a:blip r:embed="rId5">
            <a:alphaModFix/>
          </a:blip>
          <a:srcRect b="0" l="0" r="0" t="0"/>
          <a:stretch/>
        </p:blipFill>
        <p:spPr>
          <a:xfrm>
            <a:off x="9007626" y="1967581"/>
            <a:ext cx="7892809" cy="8579413"/>
          </a:xfrm>
          <a:prstGeom prst="rect">
            <a:avLst/>
          </a:prstGeom>
          <a:noFill/>
          <a:ln>
            <a:noFill/>
          </a:ln>
        </p:spPr>
      </p:pic>
      <p:sp>
        <p:nvSpPr>
          <p:cNvPr id="637" name="Google Shape;637;p22"/>
          <p:cNvSpPr/>
          <p:nvPr/>
        </p:nvSpPr>
        <p:spPr>
          <a:xfrm>
            <a:off x="3665933" y="4873092"/>
            <a:ext cx="3429277" cy="3490358"/>
          </a:xfrm>
          <a:custGeom>
            <a:rect b="b" l="l" r="r" t="t"/>
            <a:pathLst>
              <a:path extrusionOk="0" h="3490358" w="3429277">
                <a:moveTo>
                  <a:pt x="0" y="0"/>
                </a:moveTo>
                <a:lnTo>
                  <a:pt x="3429277" y="0"/>
                </a:lnTo>
                <a:lnTo>
                  <a:pt x="3429277" y="3490358"/>
                </a:lnTo>
                <a:lnTo>
                  <a:pt x="0" y="34903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22"/>
          <p:cNvSpPr txBox="1"/>
          <p:nvPr/>
        </p:nvSpPr>
        <p:spPr>
          <a:xfrm>
            <a:off x="12004338" y="4199904"/>
            <a:ext cx="1838736" cy="22931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759">
                <a:solidFill>
                  <a:srgbClr val="FFFFFF"/>
                </a:solidFill>
                <a:latin typeface="Vollkorn"/>
                <a:ea typeface="Vollkorn"/>
                <a:cs typeface="Vollkorn"/>
                <a:sym typeface="Vollkorn"/>
              </a:rPr>
              <a:t>Đơn vị: nghìn tỷ đồng</a:t>
            </a:r>
            <a:endParaRPr/>
          </a:p>
        </p:txBody>
      </p:sp>
      <p:sp>
        <p:nvSpPr>
          <p:cNvPr id="639" name="Google Shape;639;p22"/>
          <p:cNvSpPr txBox="1"/>
          <p:nvPr/>
        </p:nvSpPr>
        <p:spPr>
          <a:xfrm>
            <a:off x="10031450" y="2135889"/>
            <a:ext cx="5784600" cy="45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932">
                <a:solidFill>
                  <a:srgbClr val="FFFFFF"/>
                </a:solidFill>
                <a:latin typeface="Vollkorn"/>
                <a:ea typeface="Vollkorn"/>
                <a:cs typeface="Vollkorn"/>
                <a:sym typeface="Vollkorn"/>
              </a:rPr>
              <a:t>Tốc độ tăng trưởng GDP bình quân = 7%</a:t>
            </a:r>
            <a:endParaRPr i="1"/>
          </a:p>
        </p:txBody>
      </p:sp>
      <p:sp>
        <p:nvSpPr>
          <p:cNvPr id="640" name="Google Shape;640;p22"/>
          <p:cNvSpPr txBox="1"/>
          <p:nvPr/>
        </p:nvSpPr>
        <p:spPr>
          <a:xfrm>
            <a:off x="2529211" y="4273963"/>
            <a:ext cx="5702700" cy="41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666">
                <a:solidFill>
                  <a:srgbClr val="FFFFFF"/>
                </a:solidFill>
                <a:latin typeface="Vollkorn"/>
                <a:ea typeface="Vollkorn"/>
                <a:cs typeface="Vollkorn"/>
                <a:sym typeface="Vollkorn"/>
              </a:rPr>
              <a:t>GDP bình quân đầu người 2010:  1.168 USD</a:t>
            </a:r>
            <a:endParaRPr i="1"/>
          </a:p>
        </p:txBody>
      </p:sp>
      <p:sp>
        <p:nvSpPr>
          <p:cNvPr id="641" name="Google Shape;641;p22"/>
          <p:cNvSpPr txBox="1"/>
          <p:nvPr/>
        </p:nvSpPr>
        <p:spPr>
          <a:xfrm>
            <a:off x="3131176" y="8902916"/>
            <a:ext cx="4498800" cy="41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666">
                <a:solidFill>
                  <a:srgbClr val="FFFFFF"/>
                </a:solidFill>
                <a:latin typeface="Vollkorn"/>
                <a:ea typeface="Vollkorn"/>
                <a:cs typeface="Vollkorn"/>
                <a:sym typeface="Vollkorn"/>
              </a:rPr>
              <a:t>Ra khỏi nhóm nước nghèo từ 2008</a:t>
            </a:r>
            <a:endParaRPr i="1"/>
          </a:p>
        </p:txBody>
      </p:sp>
    </p:spTree>
  </p:cSld>
  <p:clrMapOvr>
    <a:masterClrMapping/>
  </p:clrMapOvr>
  <p:transition spd="slow" p14:dur="1500">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645" name="Shape 645"/>
        <p:cNvGrpSpPr/>
        <p:nvPr/>
      </p:nvGrpSpPr>
      <p:grpSpPr>
        <a:xfrm>
          <a:off x="0" y="0"/>
          <a:ext cx="0" cy="0"/>
          <a:chOff x="0" y="0"/>
          <a:chExt cx="0" cy="0"/>
        </a:xfrm>
      </p:grpSpPr>
      <p:grpSp>
        <p:nvGrpSpPr>
          <p:cNvPr id="646" name="Google Shape;646;p23"/>
          <p:cNvGrpSpPr/>
          <p:nvPr/>
        </p:nvGrpSpPr>
        <p:grpSpPr>
          <a:xfrm>
            <a:off x="1028700" y="781811"/>
            <a:ext cx="16230600" cy="8302706"/>
            <a:chOff x="0" y="0"/>
            <a:chExt cx="21640800" cy="11070274"/>
          </a:xfrm>
        </p:grpSpPr>
        <p:sp>
          <p:nvSpPr>
            <p:cNvPr id="647" name="Google Shape;647;p23"/>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23"/>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23"/>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23"/>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1" name="Google Shape;651;p23"/>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23"/>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23"/>
          <p:cNvSpPr txBox="1"/>
          <p:nvPr/>
        </p:nvSpPr>
        <p:spPr>
          <a:xfrm>
            <a:off x="2324729" y="4269628"/>
            <a:ext cx="13655298" cy="119372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654" name="Google Shape;654;p23"/>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23"/>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23"/>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6" name="Shape 116"/>
        <p:cNvGrpSpPr/>
        <p:nvPr/>
      </p:nvGrpSpPr>
      <p:grpSpPr>
        <a:xfrm>
          <a:off x="0" y="0"/>
          <a:ext cx="0" cy="0"/>
          <a:chOff x="0" y="0"/>
          <a:chExt cx="0" cy="0"/>
        </a:xfrm>
      </p:grpSpPr>
      <p:sp>
        <p:nvSpPr>
          <p:cNvPr id="117" name="Google Shape;117;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18" name="Google Shape;118;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9" name="Google Shape;119;p3"/>
          <p:cNvGrpSpPr/>
          <p:nvPr/>
        </p:nvGrpSpPr>
        <p:grpSpPr>
          <a:xfrm>
            <a:off x="14359408" y="1884065"/>
            <a:ext cx="3294982" cy="1322396"/>
            <a:chOff x="0" y="0"/>
            <a:chExt cx="4393309" cy="1763195"/>
          </a:xfrm>
        </p:grpSpPr>
        <p:sp>
          <p:nvSpPr>
            <p:cNvPr id="120" name="Google Shape;120;p3"/>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1" name="Google Shape;121;p3"/>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122" name="Google Shape;122;p3"/>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123" name="Google Shape;123;p3"/>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24" name="Google Shape;124;p3"/>
          <p:cNvSpPr txBox="1"/>
          <p:nvPr/>
        </p:nvSpPr>
        <p:spPr>
          <a:xfrm>
            <a:off x="14731671" y="3254087"/>
            <a:ext cx="25410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u="sng">
                <a:solidFill>
                  <a:srgbClr val="FFFFFF"/>
                </a:solidFill>
                <a:latin typeface="Vollkorn"/>
                <a:ea typeface="Vollkorn"/>
                <a:cs typeface="Vollkorn"/>
                <a:sym typeface="Vollkorn"/>
              </a:rPr>
              <a:t>Bối cảnh Đại hội X</a:t>
            </a:r>
            <a:endParaRPr i="1" sz="1300"/>
          </a:p>
        </p:txBody>
      </p:sp>
      <p:sp>
        <p:nvSpPr>
          <p:cNvPr id="125" name="Google Shape;125;p3"/>
          <p:cNvSpPr txBox="1"/>
          <p:nvPr/>
        </p:nvSpPr>
        <p:spPr>
          <a:xfrm>
            <a:off x="5707610" y="8478932"/>
            <a:ext cx="6654000" cy="1094400"/>
          </a:xfrm>
          <a:prstGeom prst="rect">
            <a:avLst/>
          </a:prstGeom>
          <a:noFill/>
          <a:ln>
            <a:noFill/>
          </a:ln>
        </p:spPr>
        <p:txBody>
          <a:bodyPr anchorCtr="0" anchor="t" bIns="0" lIns="0" spcFirstLastPara="1" rIns="0" wrap="square" tIns="0">
            <a:spAutoFit/>
          </a:bodyPr>
          <a:lstStyle/>
          <a:p>
            <a:pPr indent="0" lvl="0" marL="0" marR="0" rtl="0" algn="ctr">
              <a:lnSpc>
                <a:spcPct val="137000"/>
              </a:lnSpc>
              <a:spcBef>
                <a:spcPts val="0"/>
              </a:spcBef>
              <a:spcAft>
                <a:spcPts val="0"/>
              </a:spcAft>
              <a:buNone/>
            </a:pPr>
            <a:r>
              <a:rPr i="1" lang="en-US" sz="3000">
                <a:solidFill>
                  <a:srgbClr val="FFFFFF"/>
                </a:solidFill>
                <a:latin typeface="Vollkorn"/>
                <a:ea typeface="Vollkorn"/>
                <a:cs typeface="Vollkorn"/>
                <a:sym typeface="Vollkorn"/>
              </a:rPr>
              <a:t>Hà Nội</a:t>
            </a:r>
            <a:endParaRPr i="1"/>
          </a:p>
          <a:p>
            <a:pPr indent="0" lvl="0" marL="0" marR="0" rtl="0" algn="ctr">
              <a:lnSpc>
                <a:spcPct val="137000"/>
              </a:lnSpc>
              <a:spcBef>
                <a:spcPts val="0"/>
              </a:spcBef>
              <a:spcAft>
                <a:spcPts val="0"/>
              </a:spcAft>
              <a:buNone/>
            </a:pPr>
            <a:r>
              <a:rPr i="1" lang="en-US" sz="3000">
                <a:solidFill>
                  <a:srgbClr val="FFFFFF"/>
                </a:solidFill>
                <a:latin typeface="Vollkorn"/>
                <a:ea typeface="Vollkorn"/>
                <a:cs typeface="Vollkorn"/>
                <a:sym typeface="Vollkorn"/>
              </a:rPr>
              <a:t> 18 - 25/4/2006</a:t>
            </a:r>
            <a:endParaRPr i="1"/>
          </a:p>
        </p:txBody>
      </p:sp>
      <p:sp>
        <p:nvSpPr>
          <p:cNvPr id="126" name="Google Shape;126;p3"/>
          <p:cNvSpPr txBox="1"/>
          <p:nvPr/>
        </p:nvSpPr>
        <p:spPr>
          <a:xfrm>
            <a:off x="860273" y="5630550"/>
            <a:ext cx="4508100" cy="997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FFFFFF"/>
                </a:solidFill>
                <a:latin typeface="Vollkorn"/>
                <a:ea typeface="Vollkorn"/>
                <a:cs typeface="Vollkorn"/>
                <a:sym typeface="Vollkorn"/>
              </a:rPr>
              <a:t>Tình hình quốc tế diễn biến </a:t>
            </a:r>
            <a:endParaRPr i="1"/>
          </a:p>
          <a:p>
            <a:pPr indent="0" lvl="0" marL="0" marR="0" rtl="0" algn="ctr">
              <a:lnSpc>
                <a:spcPct val="140000"/>
              </a:lnSpc>
              <a:spcBef>
                <a:spcPts val="0"/>
              </a:spcBef>
              <a:spcAft>
                <a:spcPts val="0"/>
              </a:spcAft>
              <a:buNone/>
            </a:pPr>
            <a:r>
              <a:rPr i="1" lang="en-US" sz="2700">
                <a:solidFill>
                  <a:srgbClr val="FFFFFF"/>
                </a:solidFill>
                <a:latin typeface="Vollkorn"/>
                <a:ea typeface="Vollkorn"/>
                <a:cs typeface="Vollkorn"/>
                <a:sym typeface="Vollkorn"/>
              </a:rPr>
              <a:t>nhanh chóng, phức tạp, khó lường</a:t>
            </a:r>
            <a:endParaRPr i="1"/>
          </a:p>
        </p:txBody>
      </p:sp>
      <p:sp>
        <p:nvSpPr>
          <p:cNvPr id="127" name="Google Shape;127;p3"/>
          <p:cNvSpPr txBox="1"/>
          <p:nvPr/>
        </p:nvSpPr>
        <p:spPr>
          <a:xfrm>
            <a:off x="13121568" y="4721944"/>
            <a:ext cx="45081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00">
                <a:solidFill>
                  <a:srgbClr val="FFFFFF"/>
                </a:solidFill>
                <a:latin typeface="Vollkorn"/>
                <a:ea typeface="Vollkorn"/>
                <a:cs typeface="Vollkorn"/>
                <a:sym typeface="Vollkorn"/>
              </a:rPr>
              <a:t>Đất nước trải qua 20 năm đổi mới, </a:t>
            </a:r>
            <a:endParaRPr i="1"/>
          </a:p>
          <a:p>
            <a:pPr indent="0" lvl="0" marL="0" marR="0" rtl="0" algn="ctr">
              <a:lnSpc>
                <a:spcPct val="140000"/>
              </a:lnSpc>
              <a:spcBef>
                <a:spcPts val="0"/>
              </a:spcBef>
              <a:spcAft>
                <a:spcPts val="0"/>
              </a:spcAft>
              <a:buNone/>
            </a:pPr>
            <a:r>
              <a:rPr i="1" lang="en-US" sz="2400">
                <a:solidFill>
                  <a:srgbClr val="FFFFFF"/>
                </a:solidFill>
                <a:latin typeface="Vollkorn"/>
                <a:ea typeface="Vollkorn"/>
                <a:cs typeface="Vollkorn"/>
                <a:sym typeface="Vollkorn"/>
              </a:rPr>
              <a:t>đạt nhiều thành tựu to lớn</a:t>
            </a:r>
            <a:endParaRPr i="1"/>
          </a:p>
        </p:txBody>
      </p:sp>
      <p:sp>
        <p:nvSpPr>
          <p:cNvPr id="128" name="Google Shape;128;p3"/>
          <p:cNvSpPr txBox="1"/>
          <p:nvPr/>
        </p:nvSpPr>
        <p:spPr>
          <a:xfrm>
            <a:off x="13146198" y="6794005"/>
            <a:ext cx="4508100" cy="1462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00">
                <a:solidFill>
                  <a:srgbClr val="FFFFFF"/>
                </a:solidFill>
                <a:latin typeface="Vollkorn"/>
                <a:ea typeface="Vollkorn"/>
                <a:cs typeface="Vollkorn"/>
                <a:sym typeface="Vollkorn"/>
              </a:rPr>
              <a:t>Đất nước có sự thay đổi cơ bản, </a:t>
            </a:r>
            <a:endParaRPr i="1"/>
          </a:p>
          <a:p>
            <a:pPr indent="0" lvl="0" marL="0" marR="0" rtl="0" algn="ctr">
              <a:lnSpc>
                <a:spcPct val="140000"/>
              </a:lnSpc>
              <a:spcBef>
                <a:spcPts val="0"/>
              </a:spcBef>
              <a:spcAft>
                <a:spcPts val="0"/>
              </a:spcAft>
              <a:buNone/>
            </a:pPr>
            <a:r>
              <a:rPr i="1" lang="en-US" sz="2500">
                <a:solidFill>
                  <a:srgbClr val="FFFFFF"/>
                </a:solidFill>
                <a:latin typeface="Vollkorn"/>
                <a:ea typeface="Vollkorn"/>
                <a:cs typeface="Vollkorn"/>
                <a:sym typeface="Vollkorn"/>
              </a:rPr>
              <a:t>toàn diện, thế và lực, uy tín quốc tế tăng lên nhiều so với trước</a:t>
            </a:r>
            <a:endParaRPr i="1"/>
          </a:p>
        </p:txBody>
      </p:sp>
      <p:sp>
        <p:nvSpPr>
          <p:cNvPr id="129" name="Google Shape;129;p3"/>
          <p:cNvSpPr/>
          <p:nvPr/>
        </p:nvSpPr>
        <p:spPr>
          <a:xfrm>
            <a:off x="5827989" y="3998967"/>
            <a:ext cx="6413339" cy="4261307"/>
          </a:xfrm>
          <a:custGeom>
            <a:rect b="b" l="l" r="r" t="t"/>
            <a:pathLst>
              <a:path extrusionOk="0" h="4261307" w="6413339">
                <a:moveTo>
                  <a:pt x="0" y="0"/>
                </a:moveTo>
                <a:lnTo>
                  <a:pt x="6413339" y="0"/>
                </a:lnTo>
                <a:lnTo>
                  <a:pt x="6413339" y="4261307"/>
                </a:lnTo>
                <a:lnTo>
                  <a:pt x="0" y="4261307"/>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33" name="Shape 133"/>
        <p:cNvGrpSpPr/>
        <p:nvPr/>
      </p:nvGrpSpPr>
      <p:grpSpPr>
        <a:xfrm>
          <a:off x="0" y="0"/>
          <a:ext cx="0" cy="0"/>
          <a:chOff x="0" y="0"/>
          <a:chExt cx="0" cy="0"/>
        </a:xfrm>
      </p:grpSpPr>
      <p:sp>
        <p:nvSpPr>
          <p:cNvPr id="134" name="Google Shape;134;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5" name="Google Shape;135;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6" name="Google Shape;136;p4"/>
          <p:cNvGrpSpPr/>
          <p:nvPr/>
        </p:nvGrpSpPr>
        <p:grpSpPr>
          <a:xfrm>
            <a:off x="14359408" y="1884065"/>
            <a:ext cx="3294982" cy="1322396"/>
            <a:chOff x="0" y="0"/>
            <a:chExt cx="4393309" cy="1763195"/>
          </a:xfrm>
        </p:grpSpPr>
        <p:sp>
          <p:nvSpPr>
            <p:cNvPr id="137" name="Google Shape;137;p4"/>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8" name="Google Shape;138;p4"/>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grpSp>
        <p:nvGrpSpPr>
          <p:cNvPr id="139" name="Google Shape;139;p4"/>
          <p:cNvGrpSpPr/>
          <p:nvPr/>
        </p:nvGrpSpPr>
        <p:grpSpPr>
          <a:xfrm>
            <a:off x="11633904" y="5240288"/>
            <a:ext cx="6654150" cy="4326359"/>
            <a:chOff x="0" y="0"/>
            <a:chExt cx="8872200" cy="5768479"/>
          </a:xfrm>
        </p:grpSpPr>
        <p:sp>
          <p:nvSpPr>
            <p:cNvPr id="140" name="Google Shape;140;p4"/>
            <p:cNvSpPr txBox="1"/>
            <p:nvPr/>
          </p:nvSpPr>
          <p:spPr>
            <a:xfrm>
              <a:off x="0" y="4309279"/>
              <a:ext cx="8872200" cy="1459200"/>
            </a:xfrm>
            <a:prstGeom prst="rect">
              <a:avLst/>
            </a:prstGeom>
            <a:noFill/>
            <a:ln>
              <a:noFill/>
            </a:ln>
          </p:spPr>
          <p:txBody>
            <a:bodyPr anchorCtr="0" anchor="t" bIns="0" lIns="0" spcFirstLastPara="1" rIns="0" wrap="square" tIns="0">
              <a:spAutoFit/>
            </a:bodyPr>
            <a:lstStyle/>
            <a:p>
              <a:pPr indent="0" lvl="0" marL="0" marR="0" rtl="0" algn="ctr">
                <a:lnSpc>
                  <a:spcPct val="137000"/>
                </a:lnSpc>
                <a:spcBef>
                  <a:spcPts val="0"/>
                </a:spcBef>
                <a:spcAft>
                  <a:spcPts val="0"/>
                </a:spcAft>
                <a:buNone/>
              </a:pPr>
              <a:r>
                <a:rPr i="1" lang="en-US" sz="3000">
                  <a:solidFill>
                    <a:srgbClr val="FFFFFF"/>
                  </a:solidFill>
                  <a:latin typeface="Vollkorn"/>
                  <a:ea typeface="Vollkorn"/>
                  <a:cs typeface="Vollkorn"/>
                  <a:sym typeface="Vollkorn"/>
                </a:rPr>
                <a:t>Hà Nội</a:t>
              </a:r>
              <a:endParaRPr i="1"/>
            </a:p>
            <a:p>
              <a:pPr indent="0" lvl="0" marL="0" marR="0" rtl="0" algn="ctr">
                <a:lnSpc>
                  <a:spcPct val="137000"/>
                </a:lnSpc>
                <a:spcBef>
                  <a:spcPts val="0"/>
                </a:spcBef>
                <a:spcAft>
                  <a:spcPts val="0"/>
                </a:spcAft>
                <a:buNone/>
              </a:pPr>
              <a:r>
                <a:rPr i="1" lang="en-US" sz="3000">
                  <a:solidFill>
                    <a:srgbClr val="FFFFFF"/>
                  </a:solidFill>
                  <a:latin typeface="Vollkorn"/>
                  <a:ea typeface="Vollkorn"/>
                  <a:cs typeface="Vollkorn"/>
                  <a:sym typeface="Vollkorn"/>
                </a:rPr>
                <a:t> 18 - 25/4/2006</a:t>
              </a:r>
              <a:endParaRPr i="1"/>
            </a:p>
          </p:txBody>
        </p:sp>
        <p:sp>
          <p:nvSpPr>
            <p:cNvPr id="141" name="Google Shape;141;p4"/>
            <p:cNvSpPr/>
            <p:nvPr/>
          </p:nvSpPr>
          <p:spPr>
            <a:xfrm>
              <a:off x="1243469" y="0"/>
              <a:ext cx="6385190" cy="4242604"/>
            </a:xfrm>
            <a:custGeom>
              <a:rect b="b" l="l" r="r" t="t"/>
              <a:pathLst>
                <a:path extrusionOk="0" h="4242604" w="6385190">
                  <a:moveTo>
                    <a:pt x="0" y="0"/>
                  </a:moveTo>
                  <a:lnTo>
                    <a:pt x="6385190" y="0"/>
                  </a:lnTo>
                  <a:lnTo>
                    <a:pt x="6385190" y="4242604"/>
                  </a:lnTo>
                  <a:lnTo>
                    <a:pt x="0" y="4242604"/>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grpSp>
        <p:nvGrpSpPr>
          <p:cNvPr id="142" name="Google Shape;142;p4"/>
          <p:cNvGrpSpPr/>
          <p:nvPr/>
        </p:nvGrpSpPr>
        <p:grpSpPr>
          <a:xfrm>
            <a:off x="622730" y="5632821"/>
            <a:ext cx="3621824" cy="3980353"/>
            <a:chOff x="0" y="0"/>
            <a:chExt cx="4829100" cy="5307137"/>
          </a:xfrm>
        </p:grpSpPr>
        <p:sp>
          <p:nvSpPr>
            <p:cNvPr id="143" name="Google Shape;143;p4"/>
            <p:cNvSpPr/>
            <p:nvPr/>
          </p:nvSpPr>
          <p:spPr>
            <a:xfrm>
              <a:off x="701733" y="0"/>
              <a:ext cx="3425571" cy="3418493"/>
            </a:xfrm>
            <a:custGeom>
              <a:rect b="b" l="l" r="r" t="t"/>
              <a:pathLst>
                <a:path extrusionOk="0" h="3418493" w="3425571">
                  <a:moveTo>
                    <a:pt x="0" y="0"/>
                  </a:moveTo>
                  <a:lnTo>
                    <a:pt x="3425571" y="0"/>
                  </a:lnTo>
                  <a:lnTo>
                    <a:pt x="3425571" y="3418493"/>
                  </a:lnTo>
                  <a:lnTo>
                    <a:pt x="0" y="341849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4" name="Google Shape;144;p4"/>
            <p:cNvSpPr txBox="1"/>
            <p:nvPr/>
          </p:nvSpPr>
          <p:spPr>
            <a:xfrm>
              <a:off x="0" y="3615737"/>
              <a:ext cx="4829100" cy="1691400"/>
            </a:xfrm>
            <a:prstGeom prst="rect">
              <a:avLst/>
            </a:prstGeom>
            <a:noFill/>
            <a:ln>
              <a:noFill/>
            </a:ln>
          </p:spPr>
          <p:txBody>
            <a:bodyPr anchorCtr="0" anchor="t" bIns="0" lIns="0" spcFirstLastPara="1" rIns="0" wrap="square" tIns="0">
              <a:spAutoFit/>
            </a:bodyPr>
            <a:lstStyle/>
            <a:p>
              <a:pPr indent="0" lvl="0" marL="0" marR="0" rtl="0" algn="ctr">
                <a:lnSpc>
                  <a:spcPct val="139972"/>
                </a:lnSpc>
                <a:spcBef>
                  <a:spcPts val="0"/>
                </a:spcBef>
                <a:spcAft>
                  <a:spcPts val="0"/>
                </a:spcAft>
                <a:buNone/>
              </a:pPr>
              <a:r>
                <a:rPr i="1" lang="en-US" sz="2169">
                  <a:solidFill>
                    <a:srgbClr val="FFFFFF"/>
                  </a:solidFill>
                  <a:latin typeface="Vollkorn"/>
                  <a:ea typeface="Vollkorn"/>
                  <a:cs typeface="Vollkorn"/>
                  <a:sym typeface="Vollkorn"/>
                </a:rPr>
                <a:t>Đồng chí Nông Đức Mạnh</a:t>
              </a:r>
              <a:endParaRPr i="1"/>
            </a:p>
            <a:p>
              <a:pPr indent="0" lvl="0" marL="0" marR="0" rtl="0" algn="ctr">
                <a:lnSpc>
                  <a:spcPct val="139972"/>
                </a:lnSpc>
                <a:spcBef>
                  <a:spcPts val="0"/>
                </a:spcBef>
                <a:spcAft>
                  <a:spcPts val="0"/>
                </a:spcAft>
                <a:buNone/>
              </a:pPr>
              <a:r>
                <a:rPr i="1" lang="en-US" sz="2169">
                  <a:solidFill>
                    <a:srgbClr val="FFFFFF"/>
                  </a:solidFill>
                  <a:latin typeface="Vollkorn"/>
                  <a:ea typeface="Vollkorn"/>
                  <a:cs typeface="Vollkorn"/>
                  <a:sym typeface="Vollkorn"/>
                </a:rPr>
                <a:t>được bầu tiếp tục làm</a:t>
              </a:r>
              <a:endParaRPr i="1"/>
            </a:p>
            <a:p>
              <a:pPr indent="0" lvl="0" marL="0" marR="0" rtl="0" algn="ctr">
                <a:lnSpc>
                  <a:spcPct val="139972"/>
                </a:lnSpc>
                <a:spcBef>
                  <a:spcPts val="0"/>
                </a:spcBef>
                <a:spcAft>
                  <a:spcPts val="0"/>
                </a:spcAft>
                <a:buNone/>
              </a:pPr>
              <a:r>
                <a:rPr i="1" lang="en-US" sz="2169">
                  <a:solidFill>
                    <a:srgbClr val="FFFFFF"/>
                  </a:solidFill>
                  <a:latin typeface="Vollkorn"/>
                  <a:ea typeface="Vollkorn"/>
                  <a:cs typeface="Vollkorn"/>
                  <a:sym typeface="Vollkorn"/>
                </a:rPr>
                <a:t>Tổng Bí thư của Đảng</a:t>
              </a:r>
              <a:endParaRPr i="1"/>
            </a:p>
          </p:txBody>
        </p:sp>
      </p:grpSp>
      <p:grpSp>
        <p:nvGrpSpPr>
          <p:cNvPr id="145" name="Google Shape;145;p4"/>
          <p:cNvGrpSpPr/>
          <p:nvPr/>
        </p:nvGrpSpPr>
        <p:grpSpPr>
          <a:xfrm>
            <a:off x="3354423" y="2260086"/>
            <a:ext cx="10069818" cy="4027927"/>
            <a:chOff x="0" y="0"/>
            <a:chExt cx="13426424" cy="5370569"/>
          </a:xfrm>
        </p:grpSpPr>
        <p:sp>
          <p:nvSpPr>
            <p:cNvPr id="146" name="Google Shape;146;p4"/>
            <p:cNvSpPr/>
            <p:nvPr/>
          </p:nvSpPr>
          <p:spPr>
            <a:xfrm>
              <a:off x="0" y="0"/>
              <a:ext cx="13426424" cy="5370569"/>
            </a:xfrm>
            <a:custGeom>
              <a:rect b="b" l="l" r="r" t="t"/>
              <a:pathLst>
                <a:path extrusionOk="0" h="5370569" w="13426424">
                  <a:moveTo>
                    <a:pt x="0" y="0"/>
                  </a:moveTo>
                  <a:lnTo>
                    <a:pt x="13426424" y="0"/>
                  </a:lnTo>
                  <a:lnTo>
                    <a:pt x="13426424" y="5370569"/>
                  </a:lnTo>
                  <a:lnTo>
                    <a:pt x="0" y="537056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7" name="Google Shape;147;p4"/>
            <p:cNvSpPr txBox="1"/>
            <p:nvPr/>
          </p:nvSpPr>
          <p:spPr>
            <a:xfrm>
              <a:off x="463701" y="2568993"/>
              <a:ext cx="3066300" cy="2558400"/>
            </a:xfrm>
            <a:prstGeom prst="rect">
              <a:avLst/>
            </a:prstGeom>
            <a:noFill/>
            <a:ln>
              <a:noFill/>
            </a:ln>
          </p:spPr>
          <p:txBody>
            <a:bodyPr anchorCtr="0" anchor="t" bIns="0" lIns="0" spcFirstLastPara="1" rIns="0" wrap="square" tIns="0">
              <a:spAutoFit/>
            </a:bodyPr>
            <a:lstStyle/>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Nâng cao </a:t>
              </a:r>
              <a:endParaRPr i="1"/>
            </a:p>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năng lực lãnh đạo và sức chiến đấu của Đảng</a:t>
              </a:r>
              <a:endParaRPr i="1"/>
            </a:p>
          </p:txBody>
        </p:sp>
        <p:sp>
          <p:nvSpPr>
            <p:cNvPr id="148" name="Google Shape;148;p4"/>
            <p:cNvSpPr txBox="1"/>
            <p:nvPr/>
          </p:nvSpPr>
          <p:spPr>
            <a:xfrm>
              <a:off x="3646874" y="1052807"/>
              <a:ext cx="3066300" cy="1893600"/>
            </a:xfrm>
            <a:prstGeom prst="rect">
              <a:avLst/>
            </a:prstGeom>
            <a:noFill/>
            <a:ln>
              <a:noFill/>
            </a:ln>
          </p:spPr>
          <p:txBody>
            <a:bodyPr anchorCtr="0" anchor="t" bIns="0" lIns="0" spcFirstLastPara="1" rIns="0" wrap="square" tIns="0">
              <a:spAutoFit/>
            </a:bodyPr>
            <a:lstStyle/>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Phát huy </a:t>
              </a:r>
              <a:endParaRPr i="1"/>
            </a:p>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sức mạnh </a:t>
              </a:r>
              <a:endParaRPr i="1"/>
            </a:p>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toàn dân tộc</a:t>
              </a:r>
              <a:endParaRPr i="1"/>
            </a:p>
          </p:txBody>
        </p:sp>
        <p:sp>
          <p:nvSpPr>
            <p:cNvPr id="149" name="Google Shape;149;p4"/>
            <p:cNvSpPr txBox="1"/>
            <p:nvPr/>
          </p:nvSpPr>
          <p:spPr>
            <a:xfrm>
              <a:off x="6767670" y="2841110"/>
              <a:ext cx="3066300" cy="1893600"/>
            </a:xfrm>
            <a:prstGeom prst="rect">
              <a:avLst/>
            </a:prstGeom>
            <a:noFill/>
            <a:ln>
              <a:noFill/>
            </a:ln>
          </p:spPr>
          <p:txBody>
            <a:bodyPr anchorCtr="0" anchor="t" bIns="0" lIns="0" spcFirstLastPara="1" rIns="0" wrap="square" tIns="0">
              <a:spAutoFit/>
            </a:bodyPr>
            <a:lstStyle/>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Đẩy mạnh </a:t>
              </a:r>
              <a:endParaRPr i="1"/>
            </a:p>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toàn diện công cuộc đổi mới</a:t>
              </a:r>
              <a:endParaRPr i="1"/>
            </a:p>
          </p:txBody>
        </p:sp>
        <p:sp>
          <p:nvSpPr>
            <p:cNvPr id="150" name="Google Shape;150;p4"/>
            <p:cNvSpPr txBox="1"/>
            <p:nvPr/>
          </p:nvSpPr>
          <p:spPr>
            <a:xfrm>
              <a:off x="9834008" y="780689"/>
              <a:ext cx="3066300" cy="2558400"/>
            </a:xfrm>
            <a:prstGeom prst="rect">
              <a:avLst/>
            </a:prstGeom>
            <a:noFill/>
            <a:ln>
              <a:noFill/>
            </a:ln>
          </p:spPr>
          <p:txBody>
            <a:bodyPr anchorCtr="0" anchor="t" bIns="0" lIns="0" spcFirstLastPara="1" rIns="0" wrap="square" tIns="0">
              <a:spAutoFit/>
            </a:bodyPr>
            <a:lstStyle/>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Sớm đưa nước ta ra khỏi tình trạng kém </a:t>
              </a:r>
              <a:endParaRPr i="1"/>
            </a:p>
            <a:p>
              <a:pPr indent="0" lvl="0" marL="0" marR="0" rtl="0" algn="ctr">
                <a:lnSpc>
                  <a:spcPct val="117989"/>
                </a:lnSpc>
                <a:spcBef>
                  <a:spcPts val="0"/>
                </a:spcBef>
                <a:spcAft>
                  <a:spcPts val="0"/>
                </a:spcAft>
                <a:buNone/>
              </a:pPr>
              <a:r>
                <a:rPr i="1" lang="en-US" sz="2746">
                  <a:solidFill>
                    <a:srgbClr val="000000"/>
                  </a:solidFill>
                  <a:latin typeface="Vollkorn"/>
                  <a:ea typeface="Vollkorn"/>
                  <a:cs typeface="Vollkorn"/>
                  <a:sym typeface="Vollkorn"/>
                </a:rPr>
                <a:t>phát triển </a:t>
              </a:r>
              <a:endParaRPr i="1"/>
            </a:p>
          </p:txBody>
        </p:sp>
      </p:grpSp>
      <p:grpSp>
        <p:nvGrpSpPr>
          <p:cNvPr id="151" name="Google Shape;151;p4"/>
          <p:cNvGrpSpPr/>
          <p:nvPr/>
        </p:nvGrpSpPr>
        <p:grpSpPr>
          <a:xfrm>
            <a:off x="5919622" y="6528222"/>
            <a:ext cx="5714281" cy="1478285"/>
            <a:chOff x="0" y="-57150"/>
            <a:chExt cx="1504996" cy="389343"/>
          </a:xfrm>
        </p:grpSpPr>
        <p:sp>
          <p:nvSpPr>
            <p:cNvPr id="152" name="Google Shape;152;p4"/>
            <p:cNvSpPr/>
            <p:nvPr/>
          </p:nvSpPr>
          <p:spPr>
            <a:xfrm>
              <a:off x="0" y="0"/>
              <a:ext cx="1504996" cy="332193"/>
            </a:xfrm>
            <a:custGeom>
              <a:rect b="b" l="l" r="r" t="t"/>
              <a:pathLst>
                <a:path extrusionOk="0" h="332193" w="1504996">
                  <a:moveTo>
                    <a:pt x="69097" y="0"/>
                  </a:moveTo>
                  <a:lnTo>
                    <a:pt x="1435899" y="0"/>
                  </a:lnTo>
                  <a:cubicBezTo>
                    <a:pt x="1474060" y="0"/>
                    <a:pt x="1504996" y="30936"/>
                    <a:pt x="1504996" y="69097"/>
                  </a:cubicBezTo>
                  <a:lnTo>
                    <a:pt x="1504996" y="263096"/>
                  </a:lnTo>
                  <a:cubicBezTo>
                    <a:pt x="1504996" y="301257"/>
                    <a:pt x="1474060" y="332193"/>
                    <a:pt x="1435899" y="332193"/>
                  </a:cubicBezTo>
                  <a:lnTo>
                    <a:pt x="69097" y="332193"/>
                  </a:lnTo>
                  <a:cubicBezTo>
                    <a:pt x="30936" y="332193"/>
                    <a:pt x="0" y="301257"/>
                    <a:pt x="0" y="263096"/>
                  </a:cubicBezTo>
                  <a:lnTo>
                    <a:pt x="0" y="69097"/>
                  </a:lnTo>
                  <a:cubicBezTo>
                    <a:pt x="0" y="30936"/>
                    <a:pt x="30936" y="0"/>
                    <a:pt x="69097" y="0"/>
                  </a:cubicBez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3" name="Google Shape;153;p4"/>
            <p:cNvSpPr txBox="1"/>
            <p:nvPr/>
          </p:nvSpPr>
          <p:spPr>
            <a:xfrm>
              <a:off x="0" y="-57150"/>
              <a:ext cx="1504996" cy="389343"/>
            </a:xfrm>
            <a:prstGeom prst="rect">
              <a:avLst/>
            </a:prstGeom>
            <a:noFill/>
            <a:ln>
              <a:noFill/>
            </a:ln>
          </p:spPr>
          <p:txBody>
            <a:bodyPr anchorCtr="0" anchor="ctr" bIns="50800" lIns="50800" spcFirstLastPara="1" rIns="50800" wrap="square" tIns="50800">
              <a:noAutofit/>
            </a:bodyPr>
            <a:lstStyle/>
            <a:p>
              <a:pPr indent="0" lvl="0" marL="0" marR="0" rtl="0" algn="ctr">
                <a:lnSpc>
                  <a:spcPct val="136009"/>
                </a:lnSpc>
                <a:spcBef>
                  <a:spcPts val="0"/>
                </a:spcBef>
                <a:spcAft>
                  <a:spcPts val="0"/>
                </a:spcAft>
                <a:buNone/>
              </a:pPr>
              <a:r>
                <a:rPr b="1" i="1" lang="en-US" sz="3999">
                  <a:solidFill>
                    <a:srgbClr val="000000"/>
                  </a:solidFill>
                  <a:latin typeface="Vollkorn"/>
                  <a:ea typeface="Vollkorn"/>
                  <a:cs typeface="Vollkorn"/>
                  <a:sym typeface="Vollkorn"/>
                </a:rPr>
                <a:t>Chủ đề Đại hội X</a:t>
              </a:r>
              <a:endParaRPr i="1"/>
            </a:p>
          </p:txBody>
        </p:sp>
      </p:grpSp>
      <p:sp>
        <p:nvSpPr>
          <p:cNvPr id="154" name="Google Shape;154;p4"/>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155" name="Google Shape;155;p4"/>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56" name="Google Shape;156;p4"/>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60" name="Shape 160"/>
        <p:cNvGrpSpPr/>
        <p:nvPr/>
      </p:nvGrpSpPr>
      <p:grpSpPr>
        <a:xfrm>
          <a:off x="0" y="0"/>
          <a:ext cx="0" cy="0"/>
          <a:chOff x="0" y="0"/>
          <a:chExt cx="0" cy="0"/>
        </a:xfrm>
      </p:grpSpPr>
      <p:sp>
        <p:nvSpPr>
          <p:cNvPr id="161" name="Google Shape;161;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2" name="Google Shape;162;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3" name="Google Shape;163;p5"/>
          <p:cNvGrpSpPr/>
          <p:nvPr/>
        </p:nvGrpSpPr>
        <p:grpSpPr>
          <a:xfrm>
            <a:off x="14359408" y="1884065"/>
            <a:ext cx="3294982" cy="1322396"/>
            <a:chOff x="0" y="0"/>
            <a:chExt cx="4393309" cy="1763195"/>
          </a:xfrm>
        </p:grpSpPr>
        <p:sp>
          <p:nvSpPr>
            <p:cNvPr id="164" name="Google Shape;164;p5"/>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5" name="Google Shape;165;p5"/>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166" name="Google Shape;166;p5"/>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167" name="Google Shape;167;p5"/>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68" name="Google Shape;168;p5"/>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sp>
        <p:nvSpPr>
          <p:cNvPr id="169" name="Google Shape;169;p5"/>
          <p:cNvSpPr/>
          <p:nvPr/>
        </p:nvSpPr>
        <p:spPr>
          <a:xfrm>
            <a:off x="517017" y="3735338"/>
            <a:ext cx="11841622" cy="5817197"/>
          </a:xfrm>
          <a:custGeom>
            <a:rect b="b" l="l" r="r" t="t"/>
            <a:pathLst>
              <a:path extrusionOk="0" h="5817197" w="11841622">
                <a:moveTo>
                  <a:pt x="0" y="0"/>
                </a:moveTo>
                <a:lnTo>
                  <a:pt x="11841621" y="0"/>
                </a:lnTo>
                <a:lnTo>
                  <a:pt x="11841621" y="5817196"/>
                </a:lnTo>
                <a:lnTo>
                  <a:pt x="0" y="581719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0" name="Google Shape;170;p5"/>
          <p:cNvSpPr txBox="1"/>
          <p:nvPr/>
        </p:nvSpPr>
        <p:spPr>
          <a:xfrm>
            <a:off x="1032439" y="4577786"/>
            <a:ext cx="3031800" cy="268950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i="1" lang="en-US" sz="5200">
                <a:solidFill>
                  <a:srgbClr val="000000"/>
                </a:solidFill>
                <a:latin typeface="Vollkorn"/>
                <a:ea typeface="Vollkorn"/>
                <a:cs typeface="Vollkorn"/>
                <a:sym typeface="Vollkorn"/>
              </a:rPr>
              <a:t>Bổ sung </a:t>
            </a:r>
            <a:endParaRPr i="1"/>
          </a:p>
          <a:p>
            <a:pPr indent="0" lvl="0" marL="0" marR="0" rtl="0" algn="ctr">
              <a:lnSpc>
                <a:spcPct val="117999"/>
              </a:lnSpc>
              <a:spcBef>
                <a:spcPts val="0"/>
              </a:spcBef>
              <a:spcAft>
                <a:spcPts val="0"/>
              </a:spcAft>
              <a:buNone/>
            </a:pPr>
            <a:r>
              <a:rPr i="1" lang="en-US" sz="5200">
                <a:solidFill>
                  <a:srgbClr val="000000"/>
                </a:solidFill>
                <a:latin typeface="Vollkorn"/>
                <a:ea typeface="Vollkorn"/>
                <a:cs typeface="Vollkorn"/>
                <a:sym typeface="Vollkorn"/>
              </a:rPr>
              <a:t>Điều lệ Đảng</a:t>
            </a:r>
            <a:endParaRPr i="1"/>
          </a:p>
        </p:txBody>
      </p:sp>
      <p:sp>
        <p:nvSpPr>
          <p:cNvPr id="171" name="Google Shape;171;p5"/>
          <p:cNvSpPr txBox="1"/>
          <p:nvPr/>
        </p:nvSpPr>
        <p:spPr>
          <a:xfrm>
            <a:off x="4921951" y="4334436"/>
            <a:ext cx="3031800" cy="363390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i="1" lang="en-US" sz="5200">
                <a:solidFill>
                  <a:srgbClr val="000000"/>
                </a:solidFill>
                <a:latin typeface="Vollkorn"/>
                <a:ea typeface="Vollkorn"/>
                <a:cs typeface="Vollkorn"/>
                <a:sym typeface="Vollkorn"/>
              </a:rPr>
              <a:t>Kế hoạch</a:t>
            </a:r>
            <a:endParaRPr i="1"/>
          </a:p>
          <a:p>
            <a:pPr indent="0" lvl="0" marL="0" marR="0" rtl="0" algn="ctr">
              <a:lnSpc>
                <a:spcPct val="117999"/>
              </a:lnSpc>
              <a:spcBef>
                <a:spcPts val="0"/>
              </a:spcBef>
              <a:spcAft>
                <a:spcPts val="0"/>
              </a:spcAft>
              <a:buNone/>
            </a:pPr>
            <a:r>
              <a:rPr i="1" lang="en-US" sz="5200">
                <a:solidFill>
                  <a:srgbClr val="000000"/>
                </a:solidFill>
                <a:latin typeface="Vollkorn"/>
                <a:ea typeface="Vollkorn"/>
                <a:cs typeface="Vollkorn"/>
                <a:sym typeface="Vollkorn"/>
              </a:rPr>
              <a:t> 5 năm 2006 - 2010</a:t>
            </a:r>
            <a:endParaRPr i="1"/>
          </a:p>
        </p:txBody>
      </p:sp>
      <p:sp>
        <p:nvSpPr>
          <p:cNvPr id="172" name="Google Shape;172;p5"/>
          <p:cNvSpPr txBox="1"/>
          <p:nvPr/>
        </p:nvSpPr>
        <p:spPr>
          <a:xfrm>
            <a:off x="8810954" y="4963549"/>
            <a:ext cx="3031800" cy="174480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i="1" lang="en-US" sz="5200">
                <a:solidFill>
                  <a:srgbClr val="000000"/>
                </a:solidFill>
                <a:latin typeface="Vollkorn"/>
                <a:ea typeface="Vollkorn"/>
                <a:cs typeface="Vollkorn"/>
                <a:sym typeface="Vollkorn"/>
              </a:rPr>
              <a:t>Báo cáo chính trị</a:t>
            </a:r>
            <a:endParaRPr i="1"/>
          </a:p>
        </p:txBody>
      </p:sp>
      <p:grpSp>
        <p:nvGrpSpPr>
          <p:cNvPr id="173" name="Google Shape;173;p5"/>
          <p:cNvGrpSpPr/>
          <p:nvPr/>
        </p:nvGrpSpPr>
        <p:grpSpPr>
          <a:xfrm>
            <a:off x="11842708" y="4528132"/>
            <a:ext cx="6654150" cy="4326359"/>
            <a:chOff x="0" y="0"/>
            <a:chExt cx="8872200" cy="5768479"/>
          </a:xfrm>
        </p:grpSpPr>
        <p:sp>
          <p:nvSpPr>
            <p:cNvPr id="174" name="Google Shape;174;p5"/>
            <p:cNvSpPr txBox="1"/>
            <p:nvPr/>
          </p:nvSpPr>
          <p:spPr>
            <a:xfrm>
              <a:off x="0" y="4309279"/>
              <a:ext cx="8872200" cy="1459200"/>
            </a:xfrm>
            <a:prstGeom prst="rect">
              <a:avLst/>
            </a:prstGeom>
            <a:noFill/>
            <a:ln>
              <a:noFill/>
            </a:ln>
          </p:spPr>
          <p:txBody>
            <a:bodyPr anchorCtr="0" anchor="t" bIns="0" lIns="0" spcFirstLastPara="1" rIns="0" wrap="square" tIns="0">
              <a:spAutoFit/>
            </a:bodyPr>
            <a:lstStyle/>
            <a:p>
              <a:pPr indent="0" lvl="0" marL="0" marR="0" rtl="0" algn="ctr">
                <a:lnSpc>
                  <a:spcPct val="137000"/>
                </a:lnSpc>
                <a:spcBef>
                  <a:spcPts val="0"/>
                </a:spcBef>
                <a:spcAft>
                  <a:spcPts val="0"/>
                </a:spcAft>
                <a:buNone/>
              </a:pPr>
              <a:r>
                <a:rPr i="1" lang="en-US" sz="3000">
                  <a:solidFill>
                    <a:srgbClr val="FFFFFF"/>
                  </a:solidFill>
                  <a:latin typeface="Vollkorn"/>
                  <a:ea typeface="Vollkorn"/>
                  <a:cs typeface="Vollkorn"/>
                  <a:sym typeface="Vollkorn"/>
                </a:rPr>
                <a:t>Hà Nội</a:t>
              </a:r>
              <a:endParaRPr i="1"/>
            </a:p>
            <a:p>
              <a:pPr indent="0" lvl="0" marL="0" marR="0" rtl="0" algn="ctr">
                <a:lnSpc>
                  <a:spcPct val="137000"/>
                </a:lnSpc>
                <a:spcBef>
                  <a:spcPts val="0"/>
                </a:spcBef>
                <a:spcAft>
                  <a:spcPts val="0"/>
                </a:spcAft>
                <a:buNone/>
              </a:pPr>
              <a:r>
                <a:rPr i="1" lang="en-US" sz="3000">
                  <a:solidFill>
                    <a:srgbClr val="FFFFFF"/>
                  </a:solidFill>
                  <a:latin typeface="Vollkorn"/>
                  <a:ea typeface="Vollkorn"/>
                  <a:cs typeface="Vollkorn"/>
                  <a:sym typeface="Vollkorn"/>
                </a:rPr>
                <a:t> 18 - 25/4/2006</a:t>
              </a:r>
              <a:endParaRPr i="1"/>
            </a:p>
          </p:txBody>
        </p:sp>
        <p:sp>
          <p:nvSpPr>
            <p:cNvPr id="175" name="Google Shape;175;p5"/>
            <p:cNvSpPr/>
            <p:nvPr/>
          </p:nvSpPr>
          <p:spPr>
            <a:xfrm>
              <a:off x="1243469" y="0"/>
              <a:ext cx="6385190" cy="4242604"/>
            </a:xfrm>
            <a:custGeom>
              <a:rect b="b" l="l" r="r" t="t"/>
              <a:pathLst>
                <a:path extrusionOk="0" h="4242604" w="6385190">
                  <a:moveTo>
                    <a:pt x="0" y="0"/>
                  </a:moveTo>
                  <a:lnTo>
                    <a:pt x="6385190" y="0"/>
                  </a:lnTo>
                  <a:lnTo>
                    <a:pt x="6385190" y="4242604"/>
                  </a:lnTo>
                  <a:lnTo>
                    <a:pt x="0" y="4242604"/>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79" name="Shape 179"/>
        <p:cNvGrpSpPr/>
        <p:nvPr/>
      </p:nvGrpSpPr>
      <p:grpSpPr>
        <a:xfrm>
          <a:off x="0" y="0"/>
          <a:ext cx="0" cy="0"/>
          <a:chOff x="0" y="0"/>
          <a:chExt cx="0" cy="0"/>
        </a:xfrm>
      </p:grpSpPr>
      <p:sp>
        <p:nvSpPr>
          <p:cNvPr id="180" name="Google Shape;180;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1" name="Google Shape;181;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2" name="Google Shape;182;p6"/>
          <p:cNvGrpSpPr/>
          <p:nvPr/>
        </p:nvGrpSpPr>
        <p:grpSpPr>
          <a:xfrm>
            <a:off x="14359408" y="1884065"/>
            <a:ext cx="3294982" cy="1322396"/>
            <a:chOff x="0" y="0"/>
            <a:chExt cx="4393309" cy="1763195"/>
          </a:xfrm>
        </p:grpSpPr>
        <p:sp>
          <p:nvSpPr>
            <p:cNvPr id="183" name="Google Shape;183;p6"/>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4" name="Google Shape;184;p6"/>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185" name="Google Shape;185;p6"/>
          <p:cNvSpPr/>
          <p:nvPr/>
        </p:nvSpPr>
        <p:spPr>
          <a:xfrm>
            <a:off x="420597" y="3963938"/>
            <a:ext cx="17446806" cy="5495744"/>
          </a:xfrm>
          <a:custGeom>
            <a:rect b="b" l="l" r="r" t="t"/>
            <a:pathLst>
              <a:path extrusionOk="0" h="5495744" w="17446806">
                <a:moveTo>
                  <a:pt x="0" y="0"/>
                </a:moveTo>
                <a:lnTo>
                  <a:pt x="17446806" y="0"/>
                </a:lnTo>
                <a:lnTo>
                  <a:pt x="17446806" y="5495744"/>
                </a:lnTo>
                <a:lnTo>
                  <a:pt x="0" y="549574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6" name="Google Shape;186;p6"/>
          <p:cNvSpPr/>
          <p:nvPr/>
        </p:nvSpPr>
        <p:spPr>
          <a:xfrm>
            <a:off x="7086600" y="2031486"/>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7" name="Google Shape;187;p6"/>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188" name="Google Shape;188;p6"/>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189" name="Google Shape;189;p6"/>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sp>
        <p:nvSpPr>
          <p:cNvPr id="190" name="Google Shape;190;p6"/>
          <p:cNvSpPr txBox="1"/>
          <p:nvPr/>
        </p:nvSpPr>
        <p:spPr>
          <a:xfrm>
            <a:off x="1209675" y="6711810"/>
            <a:ext cx="2475600" cy="2140500"/>
          </a:xfrm>
          <a:prstGeom prst="rect">
            <a:avLst/>
          </a:prstGeom>
          <a:noFill/>
          <a:ln>
            <a:noFill/>
          </a:ln>
        </p:spPr>
        <p:txBody>
          <a:bodyPr anchorCtr="0" anchor="t" bIns="0" lIns="0" spcFirstLastPara="1" rIns="0" wrap="square" tIns="0">
            <a:spAutoFit/>
          </a:bodyPr>
          <a:lstStyle/>
          <a:p>
            <a:pPr indent="0" lvl="0" marL="0" marR="0" rtl="0" algn="ctr">
              <a:lnSpc>
                <a:spcPct val="132023"/>
              </a:lnSpc>
              <a:spcBef>
                <a:spcPts val="0"/>
              </a:spcBef>
              <a:spcAft>
                <a:spcPts val="0"/>
              </a:spcAft>
              <a:buNone/>
            </a:pPr>
            <a:r>
              <a:rPr i="1" lang="en-US" sz="2214">
                <a:solidFill>
                  <a:srgbClr val="FFFFFF"/>
                </a:solidFill>
                <a:latin typeface="Vollkorn"/>
                <a:ea typeface="Vollkorn"/>
                <a:cs typeface="Vollkorn"/>
                <a:sym typeface="Vollkorn"/>
              </a:rPr>
              <a:t>Phải kiên định mục tiêu độc lập dân tộc và CNXH trên nền tảng CN Mác - Lênin và </a:t>
            </a:r>
            <a:endParaRPr i="1"/>
          </a:p>
          <a:p>
            <a:pPr indent="0" lvl="0" marL="0" marR="0" rtl="0" algn="ctr">
              <a:lnSpc>
                <a:spcPct val="132023"/>
              </a:lnSpc>
              <a:spcBef>
                <a:spcPts val="0"/>
              </a:spcBef>
              <a:spcAft>
                <a:spcPts val="0"/>
              </a:spcAft>
              <a:buNone/>
            </a:pPr>
            <a:r>
              <a:rPr i="1" lang="en-US" sz="2214">
                <a:solidFill>
                  <a:srgbClr val="FFFFFF"/>
                </a:solidFill>
                <a:latin typeface="Vollkorn"/>
                <a:ea typeface="Vollkorn"/>
                <a:cs typeface="Vollkorn"/>
                <a:sym typeface="Vollkorn"/>
              </a:rPr>
              <a:t>tư tưởng Hồ Chí Minh </a:t>
            </a:r>
            <a:endParaRPr i="1"/>
          </a:p>
        </p:txBody>
      </p:sp>
      <p:sp>
        <p:nvSpPr>
          <p:cNvPr id="191" name="Google Shape;191;p6"/>
          <p:cNvSpPr txBox="1"/>
          <p:nvPr/>
        </p:nvSpPr>
        <p:spPr>
          <a:xfrm>
            <a:off x="4512225" y="4540376"/>
            <a:ext cx="2587800" cy="2544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05">
                <a:solidFill>
                  <a:srgbClr val="FFFFFF"/>
                </a:solidFill>
                <a:latin typeface="Vollkorn"/>
                <a:ea typeface="Vollkorn"/>
                <a:cs typeface="Vollkorn"/>
                <a:sym typeface="Vollkorn"/>
              </a:rPr>
              <a:t>Đổi mới </a:t>
            </a:r>
            <a:endParaRPr i="1"/>
          </a:p>
          <a:p>
            <a:pPr indent="0" lvl="0" marL="0" marR="0" rtl="0" algn="ctr">
              <a:lnSpc>
                <a:spcPct val="140000"/>
              </a:lnSpc>
              <a:spcBef>
                <a:spcPts val="0"/>
              </a:spcBef>
              <a:spcAft>
                <a:spcPts val="0"/>
              </a:spcAft>
              <a:buNone/>
            </a:pPr>
            <a:r>
              <a:rPr i="1" lang="en-US" sz="2505">
                <a:solidFill>
                  <a:srgbClr val="FFFFFF"/>
                </a:solidFill>
                <a:latin typeface="Vollkorn"/>
                <a:ea typeface="Vollkorn"/>
                <a:cs typeface="Vollkorn"/>
                <a:sym typeface="Vollkorn"/>
              </a:rPr>
              <a:t>toàn diện, đồng bộ, có kế thừa, có bước đi, hình thức và</a:t>
            </a:r>
            <a:endParaRPr i="1"/>
          </a:p>
          <a:p>
            <a:pPr indent="0" lvl="0" marL="0" marR="0" rtl="0" algn="ctr">
              <a:lnSpc>
                <a:spcPct val="140000"/>
              </a:lnSpc>
              <a:spcBef>
                <a:spcPts val="0"/>
              </a:spcBef>
              <a:spcAft>
                <a:spcPts val="0"/>
              </a:spcAft>
              <a:buNone/>
            </a:pPr>
            <a:r>
              <a:rPr i="1" lang="en-US" sz="2505">
                <a:solidFill>
                  <a:srgbClr val="FFFFFF"/>
                </a:solidFill>
                <a:latin typeface="Vollkorn"/>
                <a:ea typeface="Vollkorn"/>
                <a:cs typeface="Vollkorn"/>
                <a:sym typeface="Vollkorn"/>
              </a:rPr>
              <a:t> cách làm phù hợp</a:t>
            </a:r>
            <a:endParaRPr i="1"/>
          </a:p>
        </p:txBody>
      </p:sp>
      <p:sp>
        <p:nvSpPr>
          <p:cNvPr id="192" name="Google Shape;192;p6"/>
          <p:cNvSpPr txBox="1"/>
          <p:nvPr/>
        </p:nvSpPr>
        <p:spPr>
          <a:xfrm>
            <a:off x="7758060" y="6578460"/>
            <a:ext cx="2772000" cy="238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291">
                <a:solidFill>
                  <a:srgbClr val="FFFFFF"/>
                </a:solidFill>
                <a:latin typeface="Vollkorn"/>
                <a:ea typeface="Vollkorn"/>
                <a:cs typeface="Vollkorn"/>
                <a:sym typeface="Vollkorn"/>
              </a:rPr>
              <a:t>Đổi mới phải </a:t>
            </a:r>
            <a:endParaRPr i="1"/>
          </a:p>
          <a:p>
            <a:pPr indent="0" lvl="0" marL="0" marR="0" rtl="0" algn="ctr">
              <a:lnSpc>
                <a:spcPct val="115000"/>
              </a:lnSpc>
              <a:spcBef>
                <a:spcPts val="0"/>
              </a:spcBef>
              <a:spcAft>
                <a:spcPts val="0"/>
              </a:spcAft>
              <a:buNone/>
            </a:pPr>
            <a:r>
              <a:rPr i="1" lang="en-US" sz="2291">
                <a:solidFill>
                  <a:srgbClr val="FFFFFF"/>
                </a:solidFill>
                <a:latin typeface="Vollkorn"/>
                <a:ea typeface="Vollkorn"/>
                <a:cs typeface="Vollkorn"/>
                <a:sym typeface="Vollkorn"/>
              </a:rPr>
              <a:t>vì lợi ích của nhân dân, dựa vào nhân dân,</a:t>
            </a:r>
            <a:endParaRPr i="1"/>
          </a:p>
          <a:p>
            <a:pPr indent="0" lvl="0" marL="0" marR="0" rtl="0" algn="ctr">
              <a:lnSpc>
                <a:spcPct val="115000"/>
              </a:lnSpc>
              <a:spcBef>
                <a:spcPts val="0"/>
              </a:spcBef>
              <a:spcAft>
                <a:spcPts val="0"/>
              </a:spcAft>
              <a:buNone/>
            </a:pPr>
            <a:r>
              <a:rPr i="1" lang="en-US" sz="2291">
                <a:solidFill>
                  <a:srgbClr val="FFFFFF"/>
                </a:solidFill>
                <a:latin typeface="Vollkorn"/>
                <a:ea typeface="Vollkorn"/>
                <a:cs typeface="Vollkorn"/>
                <a:sym typeface="Vollkorn"/>
              </a:rPr>
              <a:t> xuất phát từ thực tiễn, nhạy bén với </a:t>
            </a:r>
            <a:endParaRPr i="1"/>
          </a:p>
          <a:p>
            <a:pPr indent="0" lvl="0" marL="0" marR="0" rtl="0" algn="ctr">
              <a:lnSpc>
                <a:spcPct val="115000"/>
              </a:lnSpc>
              <a:spcBef>
                <a:spcPts val="0"/>
              </a:spcBef>
              <a:spcAft>
                <a:spcPts val="0"/>
              </a:spcAft>
              <a:buNone/>
            </a:pPr>
            <a:r>
              <a:rPr i="1" lang="en-US" sz="2291">
                <a:solidFill>
                  <a:srgbClr val="FFFFFF"/>
                </a:solidFill>
                <a:latin typeface="Vollkorn"/>
                <a:ea typeface="Vollkorn"/>
                <a:cs typeface="Vollkorn"/>
                <a:sym typeface="Vollkorn"/>
              </a:rPr>
              <a:t>cái mới</a:t>
            </a:r>
            <a:endParaRPr i="1"/>
          </a:p>
        </p:txBody>
      </p:sp>
      <p:sp>
        <p:nvSpPr>
          <p:cNvPr id="193" name="Google Shape;193;p6"/>
          <p:cNvSpPr txBox="1"/>
          <p:nvPr/>
        </p:nvSpPr>
        <p:spPr>
          <a:xfrm>
            <a:off x="11358615" y="4492751"/>
            <a:ext cx="2307300" cy="29232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i="1" lang="en-US" sz="2291">
                <a:solidFill>
                  <a:srgbClr val="FFFFFF"/>
                </a:solidFill>
                <a:latin typeface="Vollkorn"/>
                <a:ea typeface="Vollkorn"/>
                <a:cs typeface="Vollkorn"/>
                <a:sym typeface="Vollkorn"/>
              </a:rPr>
              <a:t>Phát huy nội lực, </a:t>
            </a:r>
            <a:endParaRPr i="1"/>
          </a:p>
          <a:p>
            <a:pPr indent="0" lvl="0" marL="0" marR="0" rtl="0" algn="ctr">
              <a:lnSpc>
                <a:spcPct val="140025"/>
              </a:lnSpc>
              <a:spcBef>
                <a:spcPts val="0"/>
              </a:spcBef>
              <a:spcAft>
                <a:spcPts val="0"/>
              </a:spcAft>
              <a:buNone/>
            </a:pPr>
            <a:r>
              <a:rPr i="1" lang="en-US" sz="2391">
                <a:solidFill>
                  <a:srgbClr val="FFFFFF"/>
                </a:solidFill>
                <a:latin typeface="Vollkorn"/>
                <a:ea typeface="Vollkorn"/>
                <a:cs typeface="Vollkorn"/>
                <a:sym typeface="Vollkorn"/>
              </a:rPr>
              <a:t>kết hợp với ngoại lực, sức mạnh dân tộc với sức mạnh thời đại trong điều kiện mới</a:t>
            </a:r>
            <a:endParaRPr i="1"/>
          </a:p>
        </p:txBody>
      </p:sp>
      <p:sp>
        <p:nvSpPr>
          <p:cNvPr id="194" name="Google Shape;194;p6"/>
          <p:cNvSpPr txBox="1"/>
          <p:nvPr/>
        </p:nvSpPr>
        <p:spPr>
          <a:xfrm>
            <a:off x="14769262" y="6568935"/>
            <a:ext cx="2252700" cy="26544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613">
                <a:solidFill>
                  <a:srgbClr val="FFFFFF"/>
                </a:solidFill>
                <a:latin typeface="Vollkorn"/>
                <a:ea typeface="Vollkorn"/>
                <a:cs typeface="Vollkorn"/>
                <a:sym typeface="Vollkorn"/>
              </a:rPr>
              <a:t>Nâng cao năng lực lãnh đạo của Đảng, đảm bảo quyền lực thuộc về nhân dân</a:t>
            </a:r>
            <a:endParaRPr i="1"/>
          </a:p>
        </p:txBody>
      </p:sp>
      <p:sp>
        <p:nvSpPr>
          <p:cNvPr id="195" name="Google Shape;195;p6"/>
          <p:cNvSpPr txBox="1"/>
          <p:nvPr/>
        </p:nvSpPr>
        <p:spPr>
          <a:xfrm>
            <a:off x="7777110" y="3168362"/>
            <a:ext cx="2779200" cy="20631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1" lang="en-US" sz="3527">
                <a:solidFill>
                  <a:srgbClr val="000000"/>
                </a:solidFill>
                <a:latin typeface="Vollkorn"/>
                <a:ea typeface="Vollkorn"/>
                <a:cs typeface="Vollkorn"/>
                <a:sym typeface="Vollkorn"/>
              </a:rPr>
              <a:t> 5 bài học lớn </a:t>
            </a:r>
            <a:endParaRPr i="1"/>
          </a:p>
          <a:p>
            <a:pPr indent="0" lvl="0" marL="0" marR="0" rtl="0" algn="ctr">
              <a:lnSpc>
                <a:spcPct val="140005"/>
              </a:lnSpc>
              <a:spcBef>
                <a:spcPts val="0"/>
              </a:spcBef>
              <a:spcAft>
                <a:spcPts val="0"/>
              </a:spcAft>
              <a:buNone/>
            </a:pPr>
            <a:r>
              <a:rPr b="1" i="1" lang="en-US" sz="3527">
                <a:solidFill>
                  <a:srgbClr val="000000"/>
                </a:solidFill>
                <a:latin typeface="Vollkorn"/>
                <a:ea typeface="Vollkorn"/>
                <a:cs typeface="Vollkorn"/>
                <a:sym typeface="Vollkorn"/>
              </a:rPr>
              <a:t>của sự nghiệp </a:t>
            </a:r>
            <a:endParaRPr i="1"/>
          </a:p>
          <a:p>
            <a:pPr indent="0" lvl="0" marL="0" marR="0" rtl="0" algn="ctr">
              <a:lnSpc>
                <a:spcPct val="140005"/>
              </a:lnSpc>
              <a:spcBef>
                <a:spcPts val="0"/>
              </a:spcBef>
              <a:spcAft>
                <a:spcPts val="0"/>
              </a:spcAft>
              <a:buNone/>
            </a:pPr>
            <a:r>
              <a:rPr b="1" i="1" lang="en-US" sz="3527">
                <a:solidFill>
                  <a:srgbClr val="000000"/>
                </a:solidFill>
                <a:latin typeface="Vollkorn"/>
                <a:ea typeface="Vollkorn"/>
                <a:cs typeface="Vollkorn"/>
                <a:sym typeface="Vollkorn"/>
              </a:rPr>
              <a:t>đổi mới</a:t>
            </a:r>
            <a:endParaRPr i="1"/>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99" name="Shape 199"/>
        <p:cNvGrpSpPr/>
        <p:nvPr/>
      </p:nvGrpSpPr>
      <p:grpSpPr>
        <a:xfrm>
          <a:off x="0" y="0"/>
          <a:ext cx="0" cy="0"/>
          <a:chOff x="0" y="0"/>
          <a:chExt cx="0" cy="0"/>
        </a:xfrm>
      </p:grpSpPr>
      <p:sp>
        <p:nvSpPr>
          <p:cNvPr id="200" name="Google Shape;200;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2" name="Google Shape;202;p7"/>
          <p:cNvGrpSpPr/>
          <p:nvPr/>
        </p:nvGrpSpPr>
        <p:grpSpPr>
          <a:xfrm>
            <a:off x="14359408" y="1884065"/>
            <a:ext cx="3294982" cy="1322396"/>
            <a:chOff x="0" y="0"/>
            <a:chExt cx="4393309" cy="1763195"/>
          </a:xfrm>
        </p:grpSpPr>
        <p:sp>
          <p:nvSpPr>
            <p:cNvPr id="203" name="Google Shape;203;p7"/>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4" name="Google Shape;204;p7"/>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205" name="Google Shape;205;p7"/>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206" name="Google Shape;206;p7"/>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07" name="Google Shape;207;p7"/>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sp>
        <p:nvSpPr>
          <p:cNvPr id="208" name="Google Shape;208;p7"/>
          <p:cNvSpPr txBox="1"/>
          <p:nvPr/>
        </p:nvSpPr>
        <p:spPr>
          <a:xfrm>
            <a:off x="2083051" y="2268160"/>
            <a:ext cx="5092200" cy="795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u="sng">
                <a:solidFill>
                  <a:srgbClr val="FFFF00"/>
                </a:solidFill>
                <a:latin typeface="Vollkorn"/>
                <a:ea typeface="Vollkorn"/>
                <a:cs typeface="Vollkorn"/>
                <a:sym typeface="Vollkorn"/>
              </a:rPr>
              <a:t>Cương lĩnh xây dựng đất nước trong thời kì quá độ lên chủ nghĩa xã hội (1991)</a:t>
            </a:r>
            <a:endParaRPr i="1"/>
          </a:p>
        </p:txBody>
      </p:sp>
      <p:cxnSp>
        <p:nvCxnSpPr>
          <p:cNvPr id="209" name="Google Shape;209;p7"/>
          <p:cNvCxnSpPr/>
          <p:nvPr/>
        </p:nvCxnSpPr>
        <p:spPr>
          <a:xfrm>
            <a:off x="1237581" y="3126541"/>
            <a:ext cx="13121827" cy="0"/>
          </a:xfrm>
          <a:prstGeom prst="straightConnector1">
            <a:avLst/>
          </a:prstGeom>
          <a:noFill/>
          <a:ln cap="flat" cmpd="sng" w="28575">
            <a:solidFill>
              <a:srgbClr val="FFFF00"/>
            </a:solidFill>
            <a:prstDash val="solid"/>
            <a:round/>
            <a:headEnd len="sm" w="sm" type="none"/>
            <a:tailEnd len="sm" w="sm" type="none"/>
          </a:ln>
        </p:spPr>
      </p:cxnSp>
      <p:cxnSp>
        <p:nvCxnSpPr>
          <p:cNvPr id="210" name="Google Shape;210;p7"/>
          <p:cNvCxnSpPr/>
          <p:nvPr/>
        </p:nvCxnSpPr>
        <p:spPr>
          <a:xfrm>
            <a:off x="1237581" y="3804566"/>
            <a:ext cx="13121827" cy="0"/>
          </a:xfrm>
          <a:prstGeom prst="straightConnector1">
            <a:avLst/>
          </a:prstGeom>
          <a:noFill/>
          <a:ln cap="flat" cmpd="sng" w="28575">
            <a:solidFill>
              <a:srgbClr val="FFFF00"/>
            </a:solidFill>
            <a:prstDash val="solid"/>
            <a:round/>
            <a:headEnd len="sm" w="sm" type="none"/>
            <a:tailEnd len="sm" w="sm" type="none"/>
          </a:ln>
        </p:spPr>
      </p:cxnSp>
      <p:cxnSp>
        <p:nvCxnSpPr>
          <p:cNvPr id="211" name="Google Shape;211;p7"/>
          <p:cNvCxnSpPr/>
          <p:nvPr/>
        </p:nvCxnSpPr>
        <p:spPr>
          <a:xfrm>
            <a:off x="1237581" y="4667406"/>
            <a:ext cx="13121827" cy="0"/>
          </a:xfrm>
          <a:prstGeom prst="straightConnector1">
            <a:avLst/>
          </a:prstGeom>
          <a:noFill/>
          <a:ln cap="flat" cmpd="sng" w="28575">
            <a:solidFill>
              <a:srgbClr val="FFFF00"/>
            </a:solidFill>
            <a:prstDash val="solid"/>
            <a:round/>
            <a:headEnd len="sm" w="sm" type="none"/>
            <a:tailEnd len="sm" w="sm" type="none"/>
          </a:ln>
        </p:spPr>
      </p:cxnSp>
      <p:cxnSp>
        <p:nvCxnSpPr>
          <p:cNvPr id="212" name="Google Shape;212;p7"/>
          <p:cNvCxnSpPr/>
          <p:nvPr/>
        </p:nvCxnSpPr>
        <p:spPr>
          <a:xfrm>
            <a:off x="1237581" y="5409986"/>
            <a:ext cx="13121827" cy="0"/>
          </a:xfrm>
          <a:prstGeom prst="straightConnector1">
            <a:avLst/>
          </a:prstGeom>
          <a:noFill/>
          <a:ln cap="flat" cmpd="sng" w="28575">
            <a:solidFill>
              <a:srgbClr val="FFFF00"/>
            </a:solidFill>
            <a:prstDash val="solid"/>
            <a:round/>
            <a:headEnd len="sm" w="sm" type="none"/>
            <a:tailEnd len="sm" w="sm" type="none"/>
          </a:ln>
        </p:spPr>
      </p:cxnSp>
      <p:cxnSp>
        <p:nvCxnSpPr>
          <p:cNvPr id="213" name="Google Shape;213;p7"/>
          <p:cNvCxnSpPr/>
          <p:nvPr/>
        </p:nvCxnSpPr>
        <p:spPr>
          <a:xfrm>
            <a:off x="1237581" y="6389986"/>
            <a:ext cx="13121827" cy="0"/>
          </a:xfrm>
          <a:prstGeom prst="straightConnector1">
            <a:avLst/>
          </a:prstGeom>
          <a:noFill/>
          <a:ln cap="flat" cmpd="sng" w="28575">
            <a:solidFill>
              <a:srgbClr val="FFFF00"/>
            </a:solidFill>
            <a:prstDash val="solid"/>
            <a:round/>
            <a:headEnd len="sm" w="sm" type="none"/>
            <a:tailEnd len="sm" w="sm" type="none"/>
          </a:ln>
        </p:spPr>
      </p:cxnSp>
      <p:cxnSp>
        <p:nvCxnSpPr>
          <p:cNvPr id="214" name="Google Shape;214;p7"/>
          <p:cNvCxnSpPr/>
          <p:nvPr/>
        </p:nvCxnSpPr>
        <p:spPr>
          <a:xfrm>
            <a:off x="1237581" y="7240122"/>
            <a:ext cx="13121827" cy="0"/>
          </a:xfrm>
          <a:prstGeom prst="straightConnector1">
            <a:avLst/>
          </a:prstGeom>
          <a:noFill/>
          <a:ln cap="flat" cmpd="sng" w="28575">
            <a:solidFill>
              <a:srgbClr val="FFFF00"/>
            </a:solidFill>
            <a:prstDash val="solid"/>
            <a:round/>
            <a:headEnd len="sm" w="sm" type="none"/>
            <a:tailEnd len="sm" w="sm" type="none"/>
          </a:ln>
        </p:spPr>
      </p:cxnSp>
      <p:sp>
        <p:nvSpPr>
          <p:cNvPr id="215" name="Google Shape;215;p7"/>
          <p:cNvSpPr txBox="1"/>
          <p:nvPr/>
        </p:nvSpPr>
        <p:spPr>
          <a:xfrm>
            <a:off x="1880253" y="4862163"/>
            <a:ext cx="5369400" cy="3312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Do nhân dân lao động làm chủ</a:t>
            </a:r>
            <a:endParaRPr i="1"/>
          </a:p>
        </p:txBody>
      </p:sp>
      <p:sp>
        <p:nvSpPr>
          <p:cNvPr id="216" name="Google Shape;216;p7"/>
          <p:cNvSpPr txBox="1"/>
          <p:nvPr/>
        </p:nvSpPr>
        <p:spPr>
          <a:xfrm>
            <a:off x="1866584" y="5546556"/>
            <a:ext cx="5369400" cy="795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Có nền kinh tế phát triển cao dựa trên LLSX hiện đại và chế độ công hữu về TLSX chủ yếu</a:t>
            </a:r>
            <a:endParaRPr i="1"/>
          </a:p>
        </p:txBody>
      </p:sp>
      <p:sp>
        <p:nvSpPr>
          <p:cNvPr id="217" name="Google Shape;217;p7"/>
          <p:cNvSpPr txBox="1"/>
          <p:nvPr/>
        </p:nvSpPr>
        <p:spPr>
          <a:xfrm>
            <a:off x="1866584" y="6495557"/>
            <a:ext cx="5369400" cy="3312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Có nền văn hóa tiên tiến, đậm đà bản sắc dân tộc</a:t>
            </a:r>
            <a:endParaRPr i="1"/>
          </a:p>
        </p:txBody>
      </p:sp>
      <p:sp>
        <p:nvSpPr>
          <p:cNvPr id="218" name="Google Shape;218;p7"/>
          <p:cNvSpPr txBox="1"/>
          <p:nvPr/>
        </p:nvSpPr>
        <p:spPr>
          <a:xfrm>
            <a:off x="1852916" y="7188511"/>
            <a:ext cx="5369400" cy="795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1721">
                <a:solidFill>
                  <a:srgbClr val="FFFFFF"/>
                </a:solidFill>
                <a:latin typeface="Vollkorn"/>
                <a:ea typeface="Vollkorn"/>
                <a:cs typeface="Vollkorn"/>
                <a:sym typeface="Vollkorn"/>
              </a:rPr>
              <a:t>Con người được giải phóng khỏi áp bức, bóc lột, làm theo năng lực, hưởng theo lao động, có cuộc sống ấm no, tự do,</a:t>
            </a:r>
            <a:endParaRPr i="1"/>
          </a:p>
          <a:p>
            <a:pPr indent="0" lvl="0" marL="0" marR="0" rtl="0" algn="ctr">
              <a:lnSpc>
                <a:spcPct val="100000"/>
              </a:lnSpc>
              <a:spcBef>
                <a:spcPts val="0"/>
              </a:spcBef>
              <a:spcAft>
                <a:spcPts val="0"/>
              </a:spcAft>
              <a:buNone/>
            </a:pPr>
            <a:r>
              <a:rPr i="1" lang="en-US" sz="1721">
                <a:solidFill>
                  <a:srgbClr val="FFFFFF"/>
                </a:solidFill>
                <a:latin typeface="Vollkorn"/>
                <a:ea typeface="Vollkorn"/>
                <a:cs typeface="Vollkorn"/>
                <a:sym typeface="Vollkorn"/>
              </a:rPr>
              <a:t> hạnh phúc, có điều kiện phát triển toàn diện</a:t>
            </a:r>
            <a:endParaRPr i="1"/>
          </a:p>
        </p:txBody>
      </p:sp>
      <p:sp>
        <p:nvSpPr>
          <p:cNvPr id="219" name="Google Shape;219;p7"/>
          <p:cNvSpPr txBox="1"/>
          <p:nvPr/>
        </p:nvSpPr>
        <p:spPr>
          <a:xfrm>
            <a:off x="1866584" y="8125142"/>
            <a:ext cx="5369400" cy="712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152">
                <a:solidFill>
                  <a:srgbClr val="FFFFFF"/>
                </a:solidFill>
                <a:latin typeface="Vollkorn"/>
                <a:ea typeface="Vollkorn"/>
                <a:cs typeface="Vollkorn"/>
                <a:sym typeface="Vollkorn"/>
              </a:rPr>
              <a:t>Các dân tộc trong nước bình đẳng, đoàn kết và giúp đỡ lẫn nhau cùng tiến bộ</a:t>
            </a:r>
            <a:endParaRPr i="1"/>
          </a:p>
        </p:txBody>
      </p:sp>
      <p:sp>
        <p:nvSpPr>
          <p:cNvPr id="220" name="Google Shape;220;p7"/>
          <p:cNvSpPr txBox="1"/>
          <p:nvPr/>
        </p:nvSpPr>
        <p:spPr>
          <a:xfrm>
            <a:off x="1866584" y="8904250"/>
            <a:ext cx="5369400" cy="712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152">
                <a:solidFill>
                  <a:srgbClr val="FFFFFF"/>
                </a:solidFill>
                <a:latin typeface="Vollkorn"/>
                <a:ea typeface="Vollkorn"/>
                <a:cs typeface="Vollkorn"/>
                <a:sym typeface="Vollkorn"/>
              </a:rPr>
              <a:t>Có quan hệ hữu nghị và hợp tác với nhân dân tất cả các nước trên giới</a:t>
            </a:r>
            <a:endParaRPr i="1"/>
          </a:p>
        </p:txBody>
      </p:sp>
      <p:cxnSp>
        <p:nvCxnSpPr>
          <p:cNvPr id="221" name="Google Shape;221;p7"/>
          <p:cNvCxnSpPr/>
          <p:nvPr/>
        </p:nvCxnSpPr>
        <p:spPr>
          <a:xfrm rot="10800000">
            <a:off x="7891361" y="2172910"/>
            <a:ext cx="0" cy="7656320"/>
          </a:xfrm>
          <a:prstGeom prst="straightConnector1">
            <a:avLst/>
          </a:prstGeom>
          <a:noFill/>
          <a:ln cap="flat" cmpd="sng" w="28575">
            <a:solidFill>
              <a:srgbClr val="FFFF00"/>
            </a:solidFill>
            <a:prstDash val="solid"/>
            <a:round/>
            <a:headEnd len="sm" w="sm" type="none"/>
            <a:tailEnd len="sm" w="sm" type="none"/>
          </a:ln>
        </p:spPr>
      </p:cxnSp>
      <p:sp>
        <p:nvSpPr>
          <p:cNvPr id="222" name="Google Shape;222;p7"/>
          <p:cNvSpPr txBox="1"/>
          <p:nvPr/>
        </p:nvSpPr>
        <p:spPr>
          <a:xfrm>
            <a:off x="8370383" y="2478588"/>
            <a:ext cx="5092200" cy="3312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u="sng">
                <a:solidFill>
                  <a:srgbClr val="FFFF00"/>
                </a:solidFill>
                <a:latin typeface="Vollkorn"/>
                <a:ea typeface="Vollkorn"/>
                <a:cs typeface="Vollkorn"/>
                <a:sym typeface="Vollkorn"/>
              </a:rPr>
              <a:t>Đại hội X</a:t>
            </a:r>
            <a:endParaRPr i="1"/>
          </a:p>
        </p:txBody>
      </p:sp>
      <p:cxnSp>
        <p:nvCxnSpPr>
          <p:cNvPr id="223" name="Google Shape;223;p7"/>
          <p:cNvCxnSpPr/>
          <p:nvPr/>
        </p:nvCxnSpPr>
        <p:spPr>
          <a:xfrm>
            <a:off x="1237581" y="8108076"/>
            <a:ext cx="13121827" cy="0"/>
          </a:xfrm>
          <a:prstGeom prst="straightConnector1">
            <a:avLst/>
          </a:prstGeom>
          <a:noFill/>
          <a:ln cap="flat" cmpd="sng" w="28575">
            <a:solidFill>
              <a:srgbClr val="FFFF00"/>
            </a:solidFill>
            <a:prstDash val="solid"/>
            <a:round/>
            <a:headEnd len="sm" w="sm" type="none"/>
            <a:tailEnd len="sm" w="sm" type="none"/>
          </a:ln>
        </p:spPr>
      </p:cxnSp>
      <p:cxnSp>
        <p:nvCxnSpPr>
          <p:cNvPr id="224" name="Google Shape;224;p7"/>
          <p:cNvCxnSpPr/>
          <p:nvPr/>
        </p:nvCxnSpPr>
        <p:spPr>
          <a:xfrm>
            <a:off x="1237581" y="8873516"/>
            <a:ext cx="13121827" cy="0"/>
          </a:xfrm>
          <a:prstGeom prst="straightConnector1">
            <a:avLst/>
          </a:prstGeom>
          <a:noFill/>
          <a:ln cap="flat" cmpd="sng" w="28575">
            <a:solidFill>
              <a:srgbClr val="FFFF00"/>
            </a:solidFill>
            <a:prstDash val="solid"/>
            <a:round/>
            <a:headEnd len="sm" w="sm" type="none"/>
            <a:tailEnd len="sm" w="sm" type="none"/>
          </a:ln>
        </p:spPr>
      </p:cxnSp>
      <p:sp>
        <p:nvSpPr>
          <p:cNvPr id="225" name="Google Shape;225;p7"/>
          <p:cNvSpPr txBox="1"/>
          <p:nvPr/>
        </p:nvSpPr>
        <p:spPr>
          <a:xfrm>
            <a:off x="8072077" y="3073188"/>
            <a:ext cx="5688900" cy="795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Dân giàu, nước mạnh, công bằng, dân chủ </a:t>
            </a:r>
            <a:endParaRPr i="1"/>
          </a:p>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và văn minh</a:t>
            </a:r>
            <a:endParaRPr i="1"/>
          </a:p>
        </p:txBody>
      </p:sp>
      <p:sp>
        <p:nvSpPr>
          <p:cNvPr id="226" name="Google Shape;226;p7"/>
          <p:cNvSpPr txBox="1"/>
          <p:nvPr/>
        </p:nvSpPr>
        <p:spPr>
          <a:xfrm>
            <a:off x="8072077" y="3838628"/>
            <a:ext cx="5688900" cy="795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Có Nhà nước pháp quyền XHCN của nhân dân, do nhân dân, vì nhân dân dưới sự lãnh đạo của ĐCS</a:t>
            </a:r>
            <a:endParaRPr i="1"/>
          </a:p>
        </p:txBody>
      </p:sp>
      <p:sp>
        <p:nvSpPr>
          <p:cNvPr id="227" name="Google Shape;227;p7"/>
          <p:cNvSpPr txBox="1"/>
          <p:nvPr/>
        </p:nvSpPr>
        <p:spPr>
          <a:xfrm>
            <a:off x="1784746" y="3071502"/>
            <a:ext cx="5688900" cy="795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Dân giàu, nước mạnh, xã hội công bằng </a:t>
            </a:r>
            <a:endParaRPr i="1"/>
          </a:p>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và văn minh (ĐH VIII)</a:t>
            </a:r>
            <a:endParaRPr i="1"/>
          </a:p>
        </p:txBody>
      </p:sp>
      <p:sp>
        <p:nvSpPr>
          <p:cNvPr id="228" name="Google Shape;228;p7"/>
          <p:cNvSpPr txBox="1"/>
          <p:nvPr/>
        </p:nvSpPr>
        <p:spPr>
          <a:xfrm>
            <a:off x="8072077" y="4881201"/>
            <a:ext cx="5369400" cy="3312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Do nhân dân làm chủ</a:t>
            </a:r>
            <a:endParaRPr i="1"/>
          </a:p>
        </p:txBody>
      </p:sp>
      <p:sp>
        <p:nvSpPr>
          <p:cNvPr id="229" name="Google Shape;229;p7"/>
          <p:cNvSpPr txBox="1"/>
          <p:nvPr/>
        </p:nvSpPr>
        <p:spPr>
          <a:xfrm>
            <a:off x="8092972" y="5538008"/>
            <a:ext cx="5369400" cy="7950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LLSX hiện đại, QHSX phù hợp với trình độ </a:t>
            </a:r>
            <a:endParaRPr i="1"/>
          </a:p>
          <a:p>
            <a:pPr indent="0" lvl="0" marL="0" marR="0" rtl="0" algn="ctr">
              <a:lnSpc>
                <a:spcPct val="140009"/>
              </a:lnSpc>
              <a:spcBef>
                <a:spcPts val="0"/>
              </a:spcBef>
              <a:spcAft>
                <a:spcPts val="0"/>
              </a:spcAft>
              <a:buNone/>
            </a:pPr>
            <a:r>
              <a:rPr i="1" lang="en-US" sz="2152">
                <a:solidFill>
                  <a:srgbClr val="FFFFFF"/>
                </a:solidFill>
                <a:latin typeface="Vollkorn"/>
                <a:ea typeface="Vollkorn"/>
                <a:cs typeface="Vollkorn"/>
                <a:sym typeface="Vollkorn"/>
              </a:rPr>
              <a:t>phát triển của LLSX</a:t>
            </a:r>
            <a:endParaRPr i="1"/>
          </a:p>
        </p:txBody>
      </p:sp>
      <p:sp>
        <p:nvSpPr>
          <p:cNvPr id="230" name="Google Shape;230;p7"/>
          <p:cNvSpPr txBox="1"/>
          <p:nvPr/>
        </p:nvSpPr>
        <p:spPr>
          <a:xfrm>
            <a:off x="8158033" y="7368812"/>
            <a:ext cx="5369400" cy="747000"/>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i="1" lang="en-US" sz="2021">
                <a:solidFill>
                  <a:srgbClr val="FFFFFF"/>
                </a:solidFill>
                <a:latin typeface="Vollkorn"/>
                <a:ea typeface="Vollkorn"/>
                <a:cs typeface="Vollkorn"/>
                <a:sym typeface="Vollkorn"/>
              </a:rPr>
              <a:t>Con người được giải phóng khỏi áp bức, bất công, có cuộc sống ấm no, tự do, hạnh phúc, phát triển toàn diện</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34" name="Shape 234"/>
        <p:cNvGrpSpPr/>
        <p:nvPr/>
      </p:nvGrpSpPr>
      <p:grpSpPr>
        <a:xfrm>
          <a:off x="0" y="0"/>
          <a:ext cx="0" cy="0"/>
          <a:chOff x="0" y="0"/>
          <a:chExt cx="0" cy="0"/>
        </a:xfrm>
      </p:grpSpPr>
      <p:sp>
        <p:nvSpPr>
          <p:cNvPr id="235" name="Google Shape;235;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7" name="Google Shape;237;p8"/>
          <p:cNvGrpSpPr/>
          <p:nvPr/>
        </p:nvGrpSpPr>
        <p:grpSpPr>
          <a:xfrm>
            <a:off x="14359408" y="1884065"/>
            <a:ext cx="3294982" cy="1322396"/>
            <a:chOff x="0" y="0"/>
            <a:chExt cx="4393309" cy="1763195"/>
          </a:xfrm>
        </p:grpSpPr>
        <p:sp>
          <p:nvSpPr>
            <p:cNvPr id="238" name="Google Shape;238;p8"/>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9" name="Google Shape;239;p8"/>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240" name="Google Shape;240;p8"/>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241" name="Google Shape;241;p8"/>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42" name="Google Shape;242;p8"/>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grpSp>
        <p:nvGrpSpPr>
          <p:cNvPr id="243" name="Google Shape;243;p8"/>
          <p:cNvGrpSpPr/>
          <p:nvPr/>
        </p:nvGrpSpPr>
        <p:grpSpPr>
          <a:xfrm>
            <a:off x="13402646" y="4679592"/>
            <a:ext cx="4392078" cy="2928052"/>
            <a:chOff x="0" y="0"/>
            <a:chExt cx="5856104" cy="3904069"/>
          </a:xfrm>
        </p:grpSpPr>
        <p:sp>
          <p:nvSpPr>
            <p:cNvPr id="244" name="Google Shape;244;p8"/>
            <p:cNvSpPr/>
            <p:nvPr/>
          </p:nvSpPr>
          <p:spPr>
            <a:xfrm>
              <a:off x="0" y="0"/>
              <a:ext cx="5856104" cy="3904069"/>
            </a:xfrm>
            <a:custGeom>
              <a:rect b="b" l="l" r="r" t="t"/>
              <a:pathLst>
                <a:path extrusionOk="0" h="3904069" w="5856104">
                  <a:moveTo>
                    <a:pt x="0" y="0"/>
                  </a:moveTo>
                  <a:lnTo>
                    <a:pt x="5856104" y="0"/>
                  </a:lnTo>
                  <a:lnTo>
                    <a:pt x="5856104" y="3904069"/>
                  </a:lnTo>
                  <a:lnTo>
                    <a:pt x="0" y="390406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5" name="Google Shape;245;p8"/>
            <p:cNvSpPr txBox="1"/>
            <p:nvPr/>
          </p:nvSpPr>
          <p:spPr>
            <a:xfrm>
              <a:off x="519407" y="1038984"/>
              <a:ext cx="4740300" cy="2105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00">
                  <a:solidFill>
                    <a:srgbClr val="000000"/>
                  </a:solidFill>
                  <a:latin typeface="Vollkorn"/>
                  <a:ea typeface="Vollkorn"/>
                  <a:cs typeface="Vollkorn"/>
                  <a:sym typeface="Vollkorn"/>
                </a:rPr>
                <a:t>Nhiệm vụ then chốt,</a:t>
              </a:r>
              <a:endParaRPr i="1"/>
            </a:p>
            <a:p>
              <a:pPr indent="0" lvl="0" marL="0" marR="0" rtl="0" algn="ctr">
                <a:lnSpc>
                  <a:spcPct val="140000"/>
                </a:lnSpc>
                <a:spcBef>
                  <a:spcPts val="0"/>
                </a:spcBef>
                <a:spcAft>
                  <a:spcPts val="0"/>
                </a:spcAft>
                <a:buNone/>
              </a:pPr>
              <a:r>
                <a:rPr i="1" lang="en-US" sz="2700">
                  <a:solidFill>
                    <a:srgbClr val="000000"/>
                  </a:solidFill>
                  <a:latin typeface="Vollkorn"/>
                  <a:ea typeface="Vollkorn"/>
                  <a:cs typeface="Vollkorn"/>
                  <a:sym typeface="Vollkorn"/>
                </a:rPr>
                <a:t> thành tố đầu tiên là</a:t>
              </a:r>
              <a:endParaRPr i="1" sz="2700">
                <a:solidFill>
                  <a:srgbClr val="000000"/>
                </a:solidFill>
                <a:latin typeface="Vollkorn"/>
                <a:ea typeface="Vollkorn"/>
                <a:cs typeface="Vollkorn"/>
                <a:sym typeface="Vollkorn"/>
              </a:endParaRPr>
            </a:p>
            <a:p>
              <a:pPr indent="0" lvl="0" marL="0" marR="0" rtl="0" algn="ctr">
                <a:lnSpc>
                  <a:spcPct val="140000"/>
                </a:lnSpc>
                <a:spcBef>
                  <a:spcPts val="0"/>
                </a:spcBef>
                <a:spcAft>
                  <a:spcPts val="0"/>
                </a:spcAft>
                <a:buNone/>
              </a:pPr>
              <a:r>
                <a:rPr i="1" lang="en-US" sz="2700">
                  <a:solidFill>
                    <a:srgbClr val="000000"/>
                  </a:solidFill>
                  <a:latin typeface="Vollkorn"/>
                  <a:ea typeface="Vollkorn"/>
                  <a:cs typeface="Vollkorn"/>
                  <a:sym typeface="Vollkorn"/>
                </a:rPr>
                <a:t> xây dựng, chỉnh đốn Đảng</a:t>
              </a:r>
              <a:endParaRPr i="1" sz="2700">
                <a:solidFill>
                  <a:srgbClr val="000000"/>
                </a:solidFill>
                <a:latin typeface="Vollkorn"/>
                <a:ea typeface="Vollkorn"/>
                <a:cs typeface="Vollkorn"/>
                <a:sym typeface="Vollkorn"/>
              </a:endParaRPr>
            </a:p>
          </p:txBody>
        </p:sp>
      </p:grpSp>
      <p:sp>
        <p:nvSpPr>
          <p:cNvPr id="246" name="Google Shape;246;p8"/>
          <p:cNvSpPr/>
          <p:nvPr/>
        </p:nvSpPr>
        <p:spPr>
          <a:xfrm>
            <a:off x="5515423" y="2964456"/>
            <a:ext cx="3921489" cy="3547165"/>
          </a:xfrm>
          <a:custGeom>
            <a:rect b="b" l="l" r="r" t="t"/>
            <a:pathLst>
              <a:path extrusionOk="0" h="3547165" w="3921489">
                <a:moveTo>
                  <a:pt x="0" y="0"/>
                </a:moveTo>
                <a:lnTo>
                  <a:pt x="3921489" y="0"/>
                </a:lnTo>
                <a:lnTo>
                  <a:pt x="3921489" y="3547165"/>
                </a:lnTo>
                <a:lnTo>
                  <a:pt x="0" y="354716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7" name="Google Shape;247;p8"/>
          <p:cNvPicPr preferRelativeResize="0"/>
          <p:nvPr/>
        </p:nvPicPr>
        <p:blipFill rotWithShape="1">
          <a:blip r:embed="rId7">
            <a:alphaModFix/>
          </a:blip>
          <a:srcRect b="0" l="0" r="0" t="0"/>
          <a:stretch/>
        </p:blipFill>
        <p:spPr>
          <a:xfrm>
            <a:off x="6234876" y="7673191"/>
            <a:ext cx="1837315" cy="826792"/>
          </a:xfrm>
          <a:prstGeom prst="rect">
            <a:avLst/>
          </a:prstGeom>
          <a:noFill/>
          <a:ln>
            <a:noFill/>
          </a:ln>
        </p:spPr>
      </p:pic>
      <p:sp>
        <p:nvSpPr>
          <p:cNvPr id="248" name="Google Shape;248;p8"/>
          <p:cNvSpPr txBox="1"/>
          <p:nvPr/>
        </p:nvSpPr>
        <p:spPr>
          <a:xfrm>
            <a:off x="1237581" y="6782171"/>
            <a:ext cx="4686300" cy="30531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None/>
            </a:pPr>
            <a:r>
              <a:rPr i="1" lang="en-US" sz="3199">
                <a:solidFill>
                  <a:srgbClr val="FFFFFF"/>
                </a:solidFill>
                <a:latin typeface="Vollkorn"/>
                <a:ea typeface="Vollkorn"/>
                <a:cs typeface="Vollkorn"/>
                <a:sym typeface="Vollkorn"/>
              </a:rPr>
              <a:t>“Đội tiên phong của giai cấp công nhân, đại biểu trung thành lợi ích của giai cấp công nhân, nhân dân lao động và của dân tộc”</a:t>
            </a:r>
            <a:endParaRPr i="1"/>
          </a:p>
        </p:txBody>
      </p:sp>
      <p:sp>
        <p:nvSpPr>
          <p:cNvPr id="249" name="Google Shape;249;p8"/>
          <p:cNvSpPr txBox="1"/>
          <p:nvPr/>
        </p:nvSpPr>
        <p:spPr>
          <a:xfrm>
            <a:off x="8923859" y="7010771"/>
            <a:ext cx="4686300" cy="2865600"/>
          </a:xfrm>
          <a:prstGeom prst="rect">
            <a:avLst/>
          </a:prstGeom>
          <a:noFill/>
          <a:ln>
            <a:noFill/>
          </a:ln>
        </p:spPr>
        <p:txBody>
          <a:bodyPr anchorCtr="0" anchor="t" bIns="0" lIns="0" spcFirstLastPara="1" rIns="0" wrap="square" tIns="0">
            <a:spAutoFit/>
          </a:bodyPr>
          <a:lstStyle/>
          <a:p>
            <a:pPr indent="0" lvl="0" marL="0" marR="0" rtl="0" algn="ctr">
              <a:lnSpc>
                <a:spcPct val="130016"/>
              </a:lnSpc>
              <a:spcBef>
                <a:spcPts val="0"/>
              </a:spcBef>
              <a:spcAft>
                <a:spcPts val="0"/>
              </a:spcAft>
              <a:buNone/>
            </a:pPr>
            <a:r>
              <a:rPr i="1" lang="en-US" sz="2482">
                <a:solidFill>
                  <a:srgbClr val="FFFFFF"/>
                </a:solidFill>
                <a:latin typeface="Vollkorn"/>
                <a:ea typeface="Vollkorn"/>
                <a:cs typeface="Vollkorn"/>
                <a:sym typeface="Vollkorn"/>
              </a:rPr>
              <a:t>“Đội tiên phong của giai cấp công nhân, đồng thời là đội tiên phong của nhân dân lao động và của dân tộc Việt Nam, đại biểu trung thành lợi ích của giai cấp công nhân, nhân dân lao động và của dân tộc”</a:t>
            </a:r>
            <a:endParaRPr i="1"/>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53" name="Shape 253"/>
        <p:cNvGrpSpPr/>
        <p:nvPr/>
      </p:nvGrpSpPr>
      <p:grpSpPr>
        <a:xfrm>
          <a:off x="0" y="0"/>
          <a:ext cx="0" cy="0"/>
          <a:chOff x="0" y="0"/>
          <a:chExt cx="0" cy="0"/>
        </a:xfrm>
      </p:grpSpPr>
      <p:sp>
        <p:nvSpPr>
          <p:cNvPr id="254" name="Google Shape;254;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5" name="Google Shape;255;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6" name="Google Shape;256;p9"/>
          <p:cNvGrpSpPr/>
          <p:nvPr/>
        </p:nvGrpSpPr>
        <p:grpSpPr>
          <a:xfrm>
            <a:off x="14359408" y="1884065"/>
            <a:ext cx="3294982" cy="1322396"/>
            <a:chOff x="0" y="0"/>
            <a:chExt cx="4393309" cy="1763195"/>
          </a:xfrm>
        </p:grpSpPr>
        <p:sp>
          <p:nvSpPr>
            <p:cNvPr id="257" name="Google Shape;257;p9"/>
            <p:cNvSpPr/>
            <p:nvPr/>
          </p:nvSpPr>
          <p:spPr>
            <a:xfrm>
              <a:off x="12700" y="0"/>
              <a:ext cx="4380609" cy="1763195"/>
            </a:xfrm>
            <a:custGeom>
              <a:rect b="b" l="l" r="r" t="t"/>
              <a:pathLst>
                <a:path extrusionOk="0" h="1763195" w="4380609">
                  <a:moveTo>
                    <a:pt x="0" y="0"/>
                  </a:moveTo>
                  <a:lnTo>
                    <a:pt x="4380609" y="0"/>
                  </a:lnTo>
                  <a:lnTo>
                    <a:pt x="4380609" y="1763195"/>
                  </a:lnTo>
                  <a:lnTo>
                    <a:pt x="0" y="176319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8" name="Google Shape;258;p9"/>
            <p:cNvSpPr txBox="1"/>
            <p:nvPr/>
          </p:nvSpPr>
          <p:spPr>
            <a:xfrm>
              <a:off x="0" y="97324"/>
              <a:ext cx="4338000" cy="1603200"/>
            </a:xfrm>
            <a:prstGeom prst="rect">
              <a:avLst/>
            </a:prstGeom>
            <a:noFill/>
            <a:ln>
              <a:noFill/>
            </a:ln>
          </p:spPr>
          <p:txBody>
            <a:bodyPr anchorCtr="0" anchor="t" bIns="0" lIns="0" spcFirstLastPara="1" rIns="0" wrap="square" tIns="0">
              <a:spAutoFit/>
            </a:bodyPr>
            <a:lstStyle/>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Đại hội lần thứ X (2006)</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và quá trình thực hiện</a:t>
              </a:r>
              <a:endParaRPr i="1"/>
            </a:p>
            <a:p>
              <a:pPr indent="0" lvl="0" marL="0" marR="0" rtl="0" algn="ctr">
                <a:lnSpc>
                  <a:spcPct val="136000"/>
                </a:lnSpc>
                <a:spcBef>
                  <a:spcPts val="0"/>
                </a:spcBef>
                <a:spcAft>
                  <a:spcPts val="0"/>
                </a:spcAft>
                <a:buNone/>
              </a:pPr>
              <a:r>
                <a:rPr i="1" lang="en-US" sz="2100">
                  <a:solidFill>
                    <a:srgbClr val="000000"/>
                  </a:solidFill>
                  <a:latin typeface="Vollkorn"/>
                  <a:ea typeface="Vollkorn"/>
                  <a:cs typeface="Vollkorn"/>
                  <a:sym typeface="Vollkorn"/>
                </a:rPr>
                <a:t>Nghị quyết Đại hội</a:t>
              </a:r>
              <a:endParaRPr i="1"/>
            </a:p>
          </p:txBody>
        </p:sp>
      </p:grpSp>
      <p:sp>
        <p:nvSpPr>
          <p:cNvPr id="259" name="Google Shape;259;p9"/>
          <p:cNvSpPr txBox="1"/>
          <p:nvPr/>
        </p:nvSpPr>
        <p:spPr>
          <a:xfrm>
            <a:off x="1012701" y="1340081"/>
            <a:ext cx="162627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FFF"/>
                </a:solidFill>
                <a:latin typeface="Vollkorn"/>
                <a:ea typeface="Vollkorn"/>
                <a:cs typeface="Vollkorn"/>
                <a:sym typeface="Vollkorn"/>
              </a:rPr>
              <a:t>Tiếp tục công cuộc đổi mới, đẩy mạnh công nghiệp hóa, hiện đại hóa và hội nhập quốc tế (từ 1996 đến nay)</a:t>
            </a:r>
            <a:endParaRPr i="1"/>
          </a:p>
        </p:txBody>
      </p:sp>
      <p:sp>
        <p:nvSpPr>
          <p:cNvPr id="260" name="Google Shape;260;p9"/>
          <p:cNvSpPr txBox="1"/>
          <p:nvPr/>
        </p:nvSpPr>
        <p:spPr>
          <a:xfrm>
            <a:off x="1237581" y="740116"/>
            <a:ext cx="15812700" cy="381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79">
                <a:solidFill>
                  <a:srgbClr val="FFFE1F"/>
                </a:solidFill>
                <a:latin typeface="Vollkorn"/>
                <a:ea typeface="Vollkorn"/>
                <a:cs typeface="Vollkorn"/>
                <a:sym typeface="Vollkorn"/>
              </a:rPr>
              <a:t>II. Lãnh đạo công cuộc đổi mới, đẩy mạnh công nghiệp hóa, hiện đại hóa và hội nhập quốc tế (từ năm 1986 đến nay)</a:t>
            </a:r>
            <a:endParaRPr i="1"/>
          </a:p>
        </p:txBody>
      </p:sp>
      <p:sp>
        <p:nvSpPr>
          <p:cNvPr id="261" name="Google Shape;261;p9"/>
          <p:cNvSpPr txBox="1"/>
          <p:nvPr/>
        </p:nvSpPr>
        <p:spPr>
          <a:xfrm>
            <a:off x="14700793" y="3254087"/>
            <a:ext cx="2602800" cy="43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800" u="sng">
                <a:solidFill>
                  <a:srgbClr val="FFFFFF"/>
                </a:solidFill>
                <a:latin typeface="Vollkorn"/>
                <a:ea typeface="Vollkorn"/>
                <a:cs typeface="Vollkorn"/>
                <a:sym typeface="Vollkorn"/>
              </a:rPr>
              <a:t>Nội dung Đại hội X</a:t>
            </a:r>
            <a:endParaRPr i="1"/>
          </a:p>
        </p:txBody>
      </p:sp>
      <p:grpSp>
        <p:nvGrpSpPr>
          <p:cNvPr id="262" name="Google Shape;262;p9"/>
          <p:cNvGrpSpPr/>
          <p:nvPr/>
        </p:nvGrpSpPr>
        <p:grpSpPr>
          <a:xfrm>
            <a:off x="7078587" y="1888611"/>
            <a:ext cx="3279135" cy="2186090"/>
            <a:chOff x="0" y="0"/>
            <a:chExt cx="4372179" cy="2914786"/>
          </a:xfrm>
        </p:grpSpPr>
        <p:sp>
          <p:nvSpPr>
            <p:cNvPr id="263" name="Google Shape;263;p9"/>
            <p:cNvSpPr/>
            <p:nvPr/>
          </p:nvSpPr>
          <p:spPr>
            <a:xfrm>
              <a:off x="0" y="0"/>
              <a:ext cx="4372179" cy="2914786"/>
            </a:xfrm>
            <a:custGeom>
              <a:rect b="b" l="l" r="r" t="t"/>
              <a:pathLst>
                <a:path extrusionOk="0" h="2914786" w="4372179">
                  <a:moveTo>
                    <a:pt x="0" y="0"/>
                  </a:moveTo>
                  <a:lnTo>
                    <a:pt x="4372179" y="0"/>
                  </a:lnTo>
                  <a:lnTo>
                    <a:pt x="4372179" y="2914786"/>
                  </a:lnTo>
                  <a:lnTo>
                    <a:pt x="0" y="291478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4" name="Google Shape;264;p9"/>
            <p:cNvSpPr txBox="1"/>
            <p:nvPr/>
          </p:nvSpPr>
          <p:spPr>
            <a:xfrm>
              <a:off x="315484" y="780276"/>
              <a:ext cx="3629400" cy="1572000"/>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Nhiệm vụ then chốt,</a:t>
              </a:r>
              <a:endParaRPr i="1"/>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thành tố đầu tiên là</a:t>
              </a:r>
              <a:endParaRPr i="1" sz="2015">
                <a:solidFill>
                  <a:srgbClr val="000000"/>
                </a:solidFill>
                <a:latin typeface="Vollkorn"/>
                <a:ea typeface="Vollkorn"/>
                <a:cs typeface="Vollkorn"/>
                <a:sym typeface="Vollkorn"/>
              </a:endParaRPr>
            </a:p>
            <a:p>
              <a:pPr indent="0" lvl="0" marL="0" marR="0" rtl="0" algn="ctr">
                <a:lnSpc>
                  <a:spcPct val="140049"/>
                </a:lnSpc>
                <a:spcBef>
                  <a:spcPts val="0"/>
                </a:spcBef>
                <a:spcAft>
                  <a:spcPts val="0"/>
                </a:spcAft>
                <a:buNone/>
              </a:pPr>
              <a:r>
                <a:rPr i="1" lang="en-US" sz="2015">
                  <a:solidFill>
                    <a:srgbClr val="000000"/>
                  </a:solidFill>
                  <a:latin typeface="Vollkorn"/>
                  <a:ea typeface="Vollkorn"/>
                  <a:cs typeface="Vollkorn"/>
                  <a:sym typeface="Vollkorn"/>
                </a:rPr>
                <a:t> xây dựng, chỉnh đốn Đảng</a:t>
              </a:r>
              <a:endParaRPr i="1" sz="2015">
                <a:solidFill>
                  <a:srgbClr val="000000"/>
                </a:solidFill>
                <a:latin typeface="Vollkorn"/>
                <a:ea typeface="Vollkorn"/>
                <a:cs typeface="Vollkorn"/>
                <a:sym typeface="Vollkorn"/>
              </a:endParaRPr>
            </a:p>
          </p:txBody>
        </p:sp>
      </p:grpSp>
      <p:sp>
        <p:nvSpPr>
          <p:cNvPr id="265" name="Google Shape;265;p9"/>
          <p:cNvSpPr/>
          <p:nvPr/>
        </p:nvSpPr>
        <p:spPr>
          <a:xfrm>
            <a:off x="6245819" y="5469000"/>
            <a:ext cx="4944672" cy="3182680"/>
          </a:xfrm>
          <a:custGeom>
            <a:rect b="b" l="l" r="r" t="t"/>
            <a:pathLst>
              <a:path extrusionOk="0" h="3182680" w="4944672">
                <a:moveTo>
                  <a:pt x="0" y="0"/>
                </a:moveTo>
                <a:lnTo>
                  <a:pt x="4944671" y="0"/>
                </a:lnTo>
                <a:lnTo>
                  <a:pt x="4944671" y="3182680"/>
                </a:lnTo>
                <a:lnTo>
                  <a:pt x="0" y="3182680"/>
                </a:lnTo>
                <a:lnTo>
                  <a:pt x="0" y="0"/>
                </a:lnTo>
                <a:close/>
              </a:path>
            </a:pathLst>
          </a:custGeom>
          <a:blipFill rotWithShape="1">
            <a:blip r:embed="rId6">
              <a:alphaModFix/>
            </a:blip>
            <a:stretch>
              <a:fillRect b="-1009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6" name="Google Shape;266;p9"/>
          <p:cNvSpPr/>
          <p:nvPr/>
        </p:nvSpPr>
        <p:spPr>
          <a:xfrm>
            <a:off x="13142530" y="5469000"/>
            <a:ext cx="1616324" cy="642489"/>
          </a:xfrm>
          <a:custGeom>
            <a:rect b="b" l="l" r="r" t="t"/>
            <a:pathLst>
              <a:path extrusionOk="0" h="642489" w="1616324">
                <a:moveTo>
                  <a:pt x="0" y="0"/>
                </a:moveTo>
                <a:lnTo>
                  <a:pt x="1616324" y="0"/>
                </a:lnTo>
                <a:lnTo>
                  <a:pt x="1616324" y="642488"/>
                </a:lnTo>
                <a:lnTo>
                  <a:pt x="0" y="64248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7" name="Google Shape;267;p9"/>
          <p:cNvSpPr txBox="1"/>
          <p:nvPr/>
        </p:nvSpPr>
        <p:spPr>
          <a:xfrm>
            <a:off x="10709137" y="7949963"/>
            <a:ext cx="2895600" cy="859500"/>
          </a:xfrm>
          <a:prstGeom prst="rect">
            <a:avLst/>
          </a:prstGeom>
          <a:noFill/>
          <a:ln>
            <a:noFill/>
          </a:ln>
        </p:spPr>
        <p:txBody>
          <a:bodyPr anchorCtr="0" anchor="t" bIns="0" lIns="0" spcFirstLastPara="1" rIns="0" wrap="square" tIns="0">
            <a:spAutoFit/>
          </a:bodyPr>
          <a:lstStyle/>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Chỉnh đốn</a:t>
            </a:r>
            <a:endParaRPr i="1"/>
          </a:p>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 bên trong</a:t>
            </a:r>
            <a:endParaRPr i="1"/>
          </a:p>
        </p:txBody>
      </p:sp>
      <p:sp>
        <p:nvSpPr>
          <p:cNvPr id="268" name="Google Shape;268;p9"/>
          <p:cNvSpPr txBox="1"/>
          <p:nvPr/>
        </p:nvSpPr>
        <p:spPr>
          <a:xfrm>
            <a:off x="14758854" y="7764033"/>
            <a:ext cx="2895600" cy="1324500"/>
          </a:xfrm>
          <a:prstGeom prst="rect">
            <a:avLst/>
          </a:prstGeom>
          <a:noFill/>
          <a:ln>
            <a:noFill/>
          </a:ln>
        </p:spPr>
        <p:txBody>
          <a:bodyPr anchorCtr="0" anchor="t" bIns="0" lIns="0" spcFirstLastPara="1" rIns="0" wrap="square" tIns="0">
            <a:spAutoFit/>
          </a:bodyPr>
          <a:lstStyle/>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Đấu tranh chống </a:t>
            </a:r>
            <a:endParaRPr i="1"/>
          </a:p>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tiêu cực, tham nhũng, </a:t>
            </a:r>
            <a:endParaRPr i="1"/>
          </a:p>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suy thoái</a:t>
            </a:r>
            <a:endParaRPr i="1"/>
          </a:p>
        </p:txBody>
      </p:sp>
      <p:sp>
        <p:nvSpPr>
          <p:cNvPr id="269" name="Google Shape;269;p9"/>
          <p:cNvSpPr txBox="1"/>
          <p:nvPr/>
        </p:nvSpPr>
        <p:spPr>
          <a:xfrm>
            <a:off x="10709137" y="5418151"/>
            <a:ext cx="2895600" cy="859500"/>
          </a:xfrm>
          <a:prstGeom prst="rect">
            <a:avLst/>
          </a:prstGeom>
          <a:noFill/>
          <a:ln>
            <a:noFill/>
          </a:ln>
        </p:spPr>
        <p:txBody>
          <a:bodyPr anchorCtr="0" anchor="t" bIns="0" lIns="0" spcFirstLastPara="1" rIns="0" wrap="square" tIns="0">
            <a:spAutoFit/>
          </a:bodyPr>
          <a:lstStyle/>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Tăng cường</a:t>
            </a:r>
            <a:endParaRPr i="1"/>
          </a:p>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 bên ngoài</a:t>
            </a:r>
            <a:endParaRPr i="1"/>
          </a:p>
        </p:txBody>
      </p:sp>
      <p:sp>
        <p:nvSpPr>
          <p:cNvPr id="270" name="Google Shape;270;p9"/>
          <p:cNvSpPr txBox="1"/>
          <p:nvPr/>
        </p:nvSpPr>
        <p:spPr>
          <a:xfrm>
            <a:off x="14665520" y="5418151"/>
            <a:ext cx="2895600" cy="859500"/>
          </a:xfrm>
          <a:prstGeom prst="rect">
            <a:avLst/>
          </a:prstGeom>
          <a:noFill/>
          <a:ln>
            <a:noFill/>
          </a:ln>
        </p:spPr>
        <p:txBody>
          <a:bodyPr anchorCtr="0" anchor="t" bIns="0" lIns="0" spcFirstLastPara="1" rIns="0" wrap="square" tIns="0">
            <a:spAutoFit/>
          </a:bodyPr>
          <a:lstStyle/>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Gắn kết chặt chẽ</a:t>
            </a:r>
            <a:endParaRPr i="1"/>
          </a:p>
          <a:p>
            <a:pPr indent="0" lvl="0" marL="0" marR="0" rtl="0" algn="ctr">
              <a:lnSpc>
                <a:spcPct val="118000"/>
              </a:lnSpc>
              <a:spcBef>
                <a:spcPts val="0"/>
              </a:spcBef>
              <a:spcAft>
                <a:spcPts val="0"/>
              </a:spcAft>
              <a:buNone/>
            </a:pPr>
            <a:r>
              <a:rPr i="1" lang="en-US" sz="2561">
                <a:solidFill>
                  <a:srgbClr val="FFFFFF"/>
                </a:solidFill>
                <a:latin typeface="Vollkorn"/>
                <a:ea typeface="Vollkorn"/>
                <a:cs typeface="Vollkorn"/>
                <a:sym typeface="Vollkorn"/>
              </a:rPr>
              <a:t> với nhân dân</a:t>
            </a:r>
            <a:endParaRPr i="1"/>
          </a:p>
        </p:txBody>
      </p:sp>
      <p:sp>
        <p:nvSpPr>
          <p:cNvPr id="271" name="Google Shape;271;p9"/>
          <p:cNvSpPr/>
          <p:nvPr/>
        </p:nvSpPr>
        <p:spPr>
          <a:xfrm>
            <a:off x="13142530" y="7984500"/>
            <a:ext cx="1616324" cy="642489"/>
          </a:xfrm>
          <a:custGeom>
            <a:rect b="b" l="l" r="r" t="t"/>
            <a:pathLst>
              <a:path extrusionOk="0" h="642489" w="1616324">
                <a:moveTo>
                  <a:pt x="0" y="0"/>
                </a:moveTo>
                <a:lnTo>
                  <a:pt x="1616324" y="0"/>
                </a:lnTo>
                <a:lnTo>
                  <a:pt x="1616324" y="642488"/>
                </a:lnTo>
                <a:lnTo>
                  <a:pt x="0" y="64248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2" name="Google Shape;272;p9"/>
          <p:cNvSpPr txBox="1"/>
          <p:nvPr/>
        </p:nvSpPr>
        <p:spPr>
          <a:xfrm>
            <a:off x="2157582" y="5616596"/>
            <a:ext cx="2935800" cy="1289100"/>
          </a:xfrm>
          <a:prstGeom prst="rect">
            <a:avLst/>
          </a:prstGeom>
          <a:noFill/>
          <a:ln>
            <a:noFill/>
          </a:ln>
        </p:spPr>
        <p:txBody>
          <a:bodyPr anchorCtr="0" anchor="t" bIns="0" lIns="0" spcFirstLastPara="1" rIns="0" wrap="square" tIns="0">
            <a:spAutoFit/>
          </a:bodyPr>
          <a:lstStyle/>
          <a:p>
            <a:pPr indent="0" lvl="0" marL="0" marR="0" rtl="0" algn="ctr">
              <a:lnSpc>
                <a:spcPct val="118017"/>
              </a:lnSpc>
              <a:spcBef>
                <a:spcPts val="0"/>
              </a:spcBef>
              <a:spcAft>
                <a:spcPts val="0"/>
              </a:spcAft>
              <a:buNone/>
            </a:pPr>
            <a:r>
              <a:rPr i="1" lang="en-US" sz="2492" u="sng">
                <a:solidFill>
                  <a:srgbClr val="FFFF00"/>
                </a:solidFill>
                <a:latin typeface="Vollkorn"/>
                <a:ea typeface="Vollkorn"/>
                <a:cs typeface="Vollkorn"/>
                <a:sym typeface="Vollkorn"/>
              </a:rPr>
              <a:t>Cho phép Đảng viên làm kinh tế, kể cả </a:t>
            </a:r>
            <a:endParaRPr i="1"/>
          </a:p>
          <a:p>
            <a:pPr indent="0" lvl="0" marL="0" marR="0" rtl="0" algn="ctr">
              <a:lnSpc>
                <a:spcPct val="118017"/>
              </a:lnSpc>
              <a:spcBef>
                <a:spcPts val="0"/>
              </a:spcBef>
              <a:spcAft>
                <a:spcPts val="0"/>
              </a:spcAft>
              <a:buNone/>
            </a:pPr>
            <a:r>
              <a:rPr i="1" lang="en-US" sz="2492" u="sng">
                <a:solidFill>
                  <a:srgbClr val="FFFF00"/>
                </a:solidFill>
                <a:latin typeface="Vollkorn"/>
                <a:ea typeface="Vollkorn"/>
                <a:cs typeface="Vollkorn"/>
                <a:sym typeface="Vollkorn"/>
              </a:rPr>
              <a:t>kinh tế tư bản tư nhân</a:t>
            </a:r>
            <a:endParaRPr i="1"/>
          </a:p>
        </p:txBody>
      </p:sp>
      <p:sp>
        <p:nvSpPr>
          <p:cNvPr id="273" name="Google Shape;273;p9"/>
          <p:cNvSpPr txBox="1"/>
          <p:nvPr/>
        </p:nvSpPr>
        <p:spPr>
          <a:xfrm>
            <a:off x="2522607" y="2961784"/>
            <a:ext cx="2205600" cy="1741800"/>
          </a:xfrm>
          <a:prstGeom prst="rect">
            <a:avLst/>
          </a:prstGeom>
          <a:noFill/>
          <a:ln>
            <a:noFill/>
          </a:ln>
        </p:spPr>
        <p:txBody>
          <a:bodyPr anchorCtr="0" anchor="t" bIns="0" lIns="0" spcFirstLastPara="1" rIns="0" wrap="square" tIns="0">
            <a:spAutoFit/>
          </a:bodyPr>
          <a:lstStyle/>
          <a:p>
            <a:pPr indent="0" lvl="0" marL="0" marR="0" rtl="0" algn="ctr">
              <a:lnSpc>
                <a:spcPct val="118017"/>
              </a:lnSpc>
              <a:spcBef>
                <a:spcPts val="0"/>
              </a:spcBef>
              <a:spcAft>
                <a:spcPts val="0"/>
              </a:spcAft>
              <a:buNone/>
            </a:pPr>
            <a:r>
              <a:rPr i="1" lang="en-US" sz="2492">
                <a:solidFill>
                  <a:srgbClr val="FFFFFF"/>
                </a:solidFill>
                <a:latin typeface="Vollkorn"/>
                <a:ea typeface="Vollkorn"/>
                <a:cs typeface="Vollkorn"/>
                <a:sym typeface="Vollkorn"/>
              </a:rPr>
              <a:t>Tuân thủ </a:t>
            </a:r>
            <a:endParaRPr i="1"/>
          </a:p>
          <a:p>
            <a:pPr indent="0" lvl="0" marL="0" marR="0" rtl="0" algn="ctr">
              <a:lnSpc>
                <a:spcPct val="118017"/>
              </a:lnSpc>
              <a:spcBef>
                <a:spcPts val="0"/>
              </a:spcBef>
              <a:spcAft>
                <a:spcPts val="0"/>
              </a:spcAft>
              <a:buNone/>
            </a:pPr>
            <a:r>
              <a:rPr i="1" lang="en-US" sz="2492">
                <a:solidFill>
                  <a:srgbClr val="FFFFFF"/>
                </a:solidFill>
                <a:latin typeface="Vollkorn"/>
                <a:ea typeface="Vollkorn"/>
                <a:cs typeface="Vollkorn"/>
                <a:sym typeface="Vollkorn"/>
              </a:rPr>
              <a:t>Điều lệ Đảng, pháp luật của Nhà nước</a:t>
            </a:r>
            <a:endParaRPr i="1"/>
          </a:p>
        </p:txBody>
      </p:sp>
      <p:sp>
        <p:nvSpPr>
          <p:cNvPr id="274" name="Google Shape;274;p9"/>
          <p:cNvSpPr txBox="1"/>
          <p:nvPr/>
        </p:nvSpPr>
        <p:spPr>
          <a:xfrm>
            <a:off x="533996" y="7745366"/>
            <a:ext cx="2610300" cy="1289100"/>
          </a:xfrm>
          <a:prstGeom prst="rect">
            <a:avLst/>
          </a:prstGeom>
          <a:noFill/>
          <a:ln>
            <a:noFill/>
          </a:ln>
        </p:spPr>
        <p:txBody>
          <a:bodyPr anchorCtr="0" anchor="t" bIns="0" lIns="0" spcFirstLastPara="1" rIns="0" wrap="square" tIns="0">
            <a:spAutoFit/>
          </a:bodyPr>
          <a:lstStyle/>
          <a:p>
            <a:pPr indent="0" lvl="0" marL="0" marR="0" rtl="0" algn="ctr">
              <a:lnSpc>
                <a:spcPct val="118017"/>
              </a:lnSpc>
              <a:spcBef>
                <a:spcPts val="0"/>
              </a:spcBef>
              <a:spcAft>
                <a:spcPts val="0"/>
              </a:spcAft>
              <a:buNone/>
            </a:pPr>
            <a:r>
              <a:rPr i="1" lang="en-US" sz="2492">
                <a:solidFill>
                  <a:srgbClr val="FFFFFF"/>
                </a:solidFill>
                <a:latin typeface="Vollkorn"/>
                <a:ea typeface="Vollkorn"/>
                <a:cs typeface="Vollkorn"/>
                <a:sym typeface="Vollkorn"/>
              </a:rPr>
              <a:t>Đảng viên làm KTTN phải trực tiếp </a:t>
            </a:r>
            <a:endParaRPr i="1"/>
          </a:p>
          <a:p>
            <a:pPr indent="0" lvl="0" marL="0" marR="0" rtl="0" algn="ctr">
              <a:lnSpc>
                <a:spcPct val="118017"/>
              </a:lnSpc>
              <a:spcBef>
                <a:spcPts val="0"/>
              </a:spcBef>
              <a:spcAft>
                <a:spcPts val="0"/>
              </a:spcAft>
              <a:buNone/>
            </a:pPr>
            <a:r>
              <a:rPr i="1" lang="en-US" sz="2492">
                <a:solidFill>
                  <a:srgbClr val="FFFFFF"/>
                </a:solidFill>
                <a:latin typeface="Vollkorn"/>
                <a:ea typeface="Vollkorn"/>
                <a:cs typeface="Vollkorn"/>
                <a:sym typeface="Vollkorn"/>
              </a:rPr>
              <a:t>tham gia lao động </a:t>
            </a:r>
            <a:endParaRPr i="1"/>
          </a:p>
        </p:txBody>
      </p:sp>
      <p:sp>
        <p:nvSpPr>
          <p:cNvPr id="275" name="Google Shape;275;p9"/>
          <p:cNvSpPr txBox="1"/>
          <p:nvPr/>
        </p:nvSpPr>
        <p:spPr>
          <a:xfrm>
            <a:off x="4159098" y="7524388"/>
            <a:ext cx="1868400" cy="1839900"/>
          </a:xfrm>
          <a:prstGeom prst="rect">
            <a:avLst/>
          </a:prstGeom>
          <a:noFill/>
          <a:ln>
            <a:noFill/>
          </a:ln>
        </p:spPr>
        <p:txBody>
          <a:bodyPr anchorCtr="0" anchor="t" bIns="0" lIns="0" spcFirstLastPara="1" rIns="0" wrap="square" tIns="0">
            <a:spAutoFit/>
          </a:bodyPr>
          <a:lstStyle/>
          <a:p>
            <a:pPr indent="0" lvl="0" marL="0" marR="0" rtl="0" algn="ctr">
              <a:lnSpc>
                <a:spcPct val="117990"/>
              </a:lnSpc>
              <a:spcBef>
                <a:spcPts val="0"/>
              </a:spcBef>
              <a:spcAft>
                <a:spcPts val="0"/>
              </a:spcAft>
              <a:buNone/>
            </a:pPr>
            <a:r>
              <a:rPr i="1" lang="en-US" sz="2090">
                <a:solidFill>
                  <a:srgbClr val="FFFFFF"/>
                </a:solidFill>
                <a:latin typeface="Vollkorn"/>
                <a:ea typeface="Vollkorn"/>
                <a:cs typeface="Vollkorn"/>
                <a:sym typeface="Vollkorn"/>
              </a:rPr>
              <a:t>Phân phối theo lao động, theo phúc lợi xã hội, ưu tiên cho NLĐ mua cổ phần, góp vốn</a:t>
            </a:r>
            <a:endParaRPr i="1"/>
          </a:p>
        </p:txBody>
      </p:sp>
      <p:sp>
        <p:nvSpPr>
          <p:cNvPr id="276" name="Google Shape;276;p9"/>
          <p:cNvSpPr/>
          <p:nvPr/>
        </p:nvSpPr>
        <p:spPr>
          <a:xfrm rot="-5400000">
            <a:off x="3208434" y="4886236"/>
            <a:ext cx="834008" cy="331518"/>
          </a:xfrm>
          <a:custGeom>
            <a:rect b="b" l="l" r="r" t="t"/>
            <a:pathLst>
              <a:path extrusionOk="0" h="331518" w="834008">
                <a:moveTo>
                  <a:pt x="0" y="0"/>
                </a:moveTo>
                <a:lnTo>
                  <a:pt x="834008" y="0"/>
                </a:lnTo>
                <a:lnTo>
                  <a:pt x="834008" y="331519"/>
                </a:lnTo>
                <a:lnTo>
                  <a:pt x="0" y="33151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7" name="Google Shape;277;p9"/>
          <p:cNvSpPr/>
          <p:nvPr/>
        </p:nvSpPr>
        <p:spPr>
          <a:xfrm rot="8100000">
            <a:off x="2315312" y="6983670"/>
            <a:ext cx="834008" cy="331518"/>
          </a:xfrm>
          <a:custGeom>
            <a:rect b="b" l="l" r="r" t="t"/>
            <a:pathLst>
              <a:path extrusionOk="0" h="331518" w="834008">
                <a:moveTo>
                  <a:pt x="0" y="0"/>
                </a:moveTo>
                <a:lnTo>
                  <a:pt x="834008" y="0"/>
                </a:lnTo>
                <a:lnTo>
                  <a:pt x="834008" y="331518"/>
                </a:lnTo>
                <a:lnTo>
                  <a:pt x="0" y="33151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8" name="Google Shape;278;p9"/>
          <p:cNvSpPr/>
          <p:nvPr/>
        </p:nvSpPr>
        <p:spPr>
          <a:xfrm rot="2700000">
            <a:off x="4042877" y="6983670"/>
            <a:ext cx="834008" cy="331518"/>
          </a:xfrm>
          <a:custGeom>
            <a:rect b="b" l="l" r="r" t="t"/>
            <a:pathLst>
              <a:path extrusionOk="0" h="331518" w="834008">
                <a:moveTo>
                  <a:pt x="0" y="0"/>
                </a:moveTo>
                <a:lnTo>
                  <a:pt x="834008" y="0"/>
                </a:lnTo>
                <a:lnTo>
                  <a:pt x="834008" y="331518"/>
                </a:lnTo>
                <a:lnTo>
                  <a:pt x="0" y="33151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